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5"/>
  </p:notesMasterIdLst>
  <p:sldIdLst>
    <p:sldId id="443" r:id="rId2"/>
    <p:sldId id="444" r:id="rId3"/>
    <p:sldId id="442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138" autoAdjust="0"/>
    <p:restoredTop sz="94660"/>
  </p:normalViewPr>
  <p:slideViewPr>
    <p:cSldViewPr snapToGrid="0">
      <p:cViewPr varScale="1">
        <p:scale>
          <a:sx n="87" d="100"/>
          <a:sy n="87" d="100"/>
        </p:scale>
        <p:origin x="518" y="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E673C7-B70B-456C-81EC-D056E23D8097}" type="datetimeFigureOut">
              <a:rPr lang="uk-UA" smtClean="0"/>
              <a:pPr/>
              <a:t>20.11.2024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1D48C1-E869-480E-8D59-42B81A714F9E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52520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62546-B560-49EE-9B9B-461C564DF760}" type="datetime1">
              <a:rPr lang="en-US" smtClean="0"/>
              <a:pPr/>
              <a:t>11/20/2024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9E506-3E0D-496A-9281-D2C387801C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4303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8938C-AB60-44E6-9111-9A39B56E06FD}" type="datetime1">
              <a:rPr lang="en-US" smtClean="0"/>
              <a:pPr/>
              <a:t>11/20/2024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9E506-3E0D-496A-9281-D2C387801C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37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7235D-5AC8-48BF-8F7A-E42F48DB52F8}" type="datetime1">
              <a:rPr lang="en-US" smtClean="0"/>
              <a:pPr/>
              <a:t>11/20/2024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9E506-3E0D-496A-9281-D2C387801C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498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FFD1C-7DA6-4E45-898F-BDAB7E955198}" type="datetime1">
              <a:rPr lang="en-US" smtClean="0"/>
              <a:pPr/>
              <a:t>11/20/2024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AFD0B1-EDDA-47EA-A4D0-2DCE3FB4320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511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C5D46-569F-464C-942E-DB251499E8C1}" type="datetime1">
              <a:rPr lang="en-US" smtClean="0"/>
              <a:pPr/>
              <a:t>11/20/2024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9E506-3E0D-496A-9281-D2C387801C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3796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54020-E4F4-498E-A26C-8521AAF45D96}" type="datetime1">
              <a:rPr lang="en-US" smtClean="0"/>
              <a:pPr/>
              <a:t>11/20/2024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9E506-3E0D-496A-9281-D2C387801C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7387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7BE25-2465-4A60-8F4D-3746CE89A53A}" type="datetime1">
              <a:rPr lang="en-US" smtClean="0"/>
              <a:pPr/>
              <a:t>11/20/2024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9E506-3E0D-496A-9281-D2C387801C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9170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3151F-EC0A-4161-8B14-7D3E8B2EC785}" type="datetime1">
              <a:rPr lang="en-US" smtClean="0"/>
              <a:pPr/>
              <a:t>11/20/2024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9E506-3E0D-496A-9281-D2C387801C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0855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486F4-0C38-4312-885B-743556461E7A}" type="datetime1">
              <a:rPr lang="en-US" smtClean="0"/>
              <a:pPr/>
              <a:t>11/20/2024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9E506-3E0D-496A-9281-D2C387801C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9934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661D4-905A-43F5-9E14-B892D895294B}" type="datetime1">
              <a:rPr lang="en-US" smtClean="0"/>
              <a:pPr/>
              <a:t>11/20/2024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9E506-3E0D-496A-9281-D2C387801C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054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69142-38A0-42B7-BD03-802B40E98DCB}" type="datetime1">
              <a:rPr lang="en-US" smtClean="0"/>
              <a:pPr/>
              <a:t>11/20/2024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9E506-3E0D-496A-9281-D2C387801C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1858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C4C12D-C688-4EBF-933E-DDCE6A6F44E4}" type="datetime1">
              <a:rPr lang="en-US" smtClean="0"/>
              <a:pPr/>
              <a:t>11/20/2024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9209314" y="6549344"/>
            <a:ext cx="11239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 b="1">
                <a:solidFill>
                  <a:schemeClr val="tx2"/>
                </a:solidFill>
              </a:defRPr>
            </a:lvl1pPr>
          </a:lstStyle>
          <a:p>
            <a:fld id="{E949E506-3E0D-496A-9281-D2C387801C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6437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188141" y="501775"/>
            <a:ext cx="7472517" cy="600504"/>
          </a:xfrm>
          <a:prstGeom prst="rect">
            <a:avLst/>
          </a:prstGeom>
        </p:spPr>
        <p:txBody>
          <a:bodyPr wrap="square" lIns="76535" tIns="38268" rIns="76535" bIns="38268">
            <a:spAutoFit/>
          </a:bodyPr>
          <a:lstStyle/>
          <a:p>
            <a:pPr>
              <a:spcBef>
                <a:spcPct val="0"/>
              </a:spcBef>
            </a:pPr>
            <a:r>
              <a:rPr lang="uk-UA" sz="1700" b="1" dirty="0">
                <a:solidFill>
                  <a:srgbClr val="131C46"/>
                </a:solidFill>
              </a:rPr>
              <a:t>Керівник наукового </a:t>
            </a:r>
            <a:r>
              <a:rPr lang="uk-UA" sz="1700" b="1" dirty="0" smtClean="0">
                <a:solidFill>
                  <a:srgbClr val="131C46"/>
                </a:solidFill>
              </a:rPr>
              <a:t>напряму – </a:t>
            </a:r>
            <a:r>
              <a:rPr lang="uk-UA" sz="1700" b="1" dirty="0">
                <a:solidFill>
                  <a:schemeClr val="accent2"/>
                </a:solidFill>
              </a:rPr>
              <a:t>Борис </a:t>
            </a:r>
            <a:r>
              <a:rPr lang="uk-UA" sz="1700" b="1" dirty="0" smtClean="0">
                <a:solidFill>
                  <a:schemeClr val="accent2"/>
                </a:solidFill>
              </a:rPr>
              <a:t>ПОПКОВ</a:t>
            </a:r>
            <a:endParaRPr lang="uk-UA" sz="1700" b="1" dirty="0" smtClean="0">
              <a:solidFill>
                <a:schemeClr val="accent2"/>
              </a:solidFill>
            </a:endParaRPr>
          </a:p>
          <a:p>
            <a:pPr>
              <a:spcBef>
                <a:spcPct val="0"/>
              </a:spcBef>
            </a:pPr>
            <a:r>
              <a:rPr lang="uk-UA" sz="1700" b="1" dirty="0">
                <a:solidFill>
                  <a:srgbClr val="131C46"/>
                </a:solidFill>
              </a:rPr>
              <a:t>Відповідальний виконавець </a:t>
            </a:r>
            <a:r>
              <a:rPr lang="uk-UA" sz="1700" b="1" dirty="0" err="1" smtClean="0">
                <a:solidFill>
                  <a:srgbClr val="131C46"/>
                </a:solidFill>
              </a:rPr>
              <a:t>піднапряму</a:t>
            </a:r>
            <a:r>
              <a:rPr lang="uk-UA" sz="1700" b="1" dirty="0" smtClean="0">
                <a:solidFill>
                  <a:srgbClr val="131C46"/>
                </a:solidFill>
              </a:rPr>
              <a:t> – </a:t>
            </a:r>
            <a:r>
              <a:rPr lang="uk-UA" sz="1700" b="1" dirty="0">
                <a:solidFill>
                  <a:schemeClr val="accent6"/>
                </a:solidFill>
              </a:rPr>
              <a:t>Сергій </a:t>
            </a:r>
            <a:r>
              <a:rPr lang="uk-UA" sz="1700" b="1" dirty="0" smtClean="0">
                <a:solidFill>
                  <a:schemeClr val="accent6"/>
                </a:solidFill>
              </a:rPr>
              <a:t>ТОЛЮПА</a:t>
            </a:r>
            <a:endParaRPr lang="uk-UA" sz="1700" b="1" dirty="0" smtClean="0">
              <a:solidFill>
                <a:schemeClr val="accent6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219768" y="680893"/>
            <a:ext cx="3854245" cy="1077557"/>
          </a:xfrm>
          <a:prstGeom prst="rect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</p:spPr>
        <p:txBody>
          <a:bodyPr wrap="square" lIns="76535" tIns="38268" rIns="76535" bIns="38268">
            <a:spAutoFit/>
          </a:bodyPr>
          <a:lstStyle/>
          <a:p>
            <a:pPr algn="ctr"/>
            <a:r>
              <a:rPr lang="ru-RU" sz="1700" b="1" dirty="0" err="1">
                <a:solidFill>
                  <a:srgbClr val="7030A0"/>
                </a:solidFill>
              </a:rPr>
              <a:t>Воєнні</a:t>
            </a:r>
            <a:r>
              <a:rPr lang="ru-RU" sz="1700" b="1" dirty="0">
                <a:solidFill>
                  <a:srgbClr val="7030A0"/>
                </a:solidFill>
              </a:rPr>
              <a:t> науки та </a:t>
            </a:r>
            <a:r>
              <a:rPr lang="ru-RU" sz="1700" b="1" dirty="0" err="1">
                <a:solidFill>
                  <a:srgbClr val="7030A0"/>
                </a:solidFill>
              </a:rPr>
              <a:t>національна</a:t>
            </a:r>
            <a:r>
              <a:rPr lang="ru-RU" sz="1700" b="1" dirty="0">
                <a:solidFill>
                  <a:srgbClr val="7030A0"/>
                </a:solidFill>
              </a:rPr>
              <a:t>  </a:t>
            </a:r>
            <a:r>
              <a:rPr lang="ru-RU" sz="1700" b="1" dirty="0" err="1">
                <a:solidFill>
                  <a:srgbClr val="7030A0"/>
                </a:solidFill>
              </a:rPr>
              <a:t>безпека</a:t>
            </a:r>
            <a:endParaRPr lang="ru-RU" sz="1700" b="1" dirty="0">
              <a:solidFill>
                <a:srgbClr val="7030A0"/>
              </a:solidFill>
            </a:endParaRPr>
          </a:p>
          <a:p>
            <a:endParaRPr lang="ru-RU" b="1" dirty="0" smtClean="0">
              <a:solidFill>
                <a:srgbClr val="7030A0"/>
              </a:solidFill>
              <a:latin typeface="Calibri" panose="020F0502020204030204" pitchFamily="34" charset="0"/>
            </a:endParaRPr>
          </a:p>
          <a:p>
            <a:pPr>
              <a:spcBef>
                <a:spcPct val="0"/>
              </a:spcBef>
            </a:pPr>
            <a:r>
              <a:rPr lang="ru-RU" sz="1000" b="1" dirty="0">
                <a:solidFill>
                  <a:srgbClr val="7030A0"/>
                </a:solidFill>
              </a:rPr>
              <a:t>255 </a:t>
            </a:r>
            <a:r>
              <a:rPr lang="ru-RU" sz="1000" b="1" dirty="0" err="1">
                <a:solidFill>
                  <a:srgbClr val="7030A0"/>
                </a:solidFill>
              </a:rPr>
              <a:t>Озброєння</a:t>
            </a:r>
            <a:r>
              <a:rPr lang="ru-RU" sz="1000" b="1" dirty="0">
                <a:solidFill>
                  <a:srgbClr val="7030A0"/>
                </a:solidFill>
              </a:rPr>
              <a:t> та </a:t>
            </a:r>
            <a:r>
              <a:rPr lang="ru-RU" sz="1000" b="1" dirty="0" err="1">
                <a:solidFill>
                  <a:srgbClr val="7030A0"/>
                </a:solidFill>
              </a:rPr>
              <a:t>військова</a:t>
            </a:r>
            <a:r>
              <a:rPr lang="ru-RU" sz="1000" b="1" dirty="0">
                <a:solidFill>
                  <a:srgbClr val="7030A0"/>
                </a:solidFill>
              </a:rPr>
              <a:t> </a:t>
            </a:r>
            <a:r>
              <a:rPr lang="ru-RU" sz="1000" b="1" dirty="0" err="1">
                <a:solidFill>
                  <a:srgbClr val="7030A0"/>
                </a:solidFill>
              </a:rPr>
              <a:t>техніка</a:t>
            </a:r>
            <a:endParaRPr lang="ru-RU" sz="1000" b="1" dirty="0">
              <a:solidFill>
                <a:srgbClr val="7030A0"/>
              </a:solidFill>
            </a:endParaRPr>
          </a:p>
          <a:p>
            <a:pPr>
              <a:spcBef>
                <a:spcPct val="0"/>
              </a:spcBef>
            </a:pPr>
            <a:r>
              <a:rPr lang="ru-RU" sz="1000" b="1" dirty="0">
                <a:solidFill>
                  <a:srgbClr val="7030A0"/>
                </a:solidFill>
              </a:rPr>
              <a:t>256 </a:t>
            </a:r>
            <a:r>
              <a:rPr lang="ru-RU" sz="1000" b="1" dirty="0" err="1">
                <a:solidFill>
                  <a:srgbClr val="7030A0"/>
                </a:solidFill>
              </a:rPr>
              <a:t>Національна</a:t>
            </a:r>
            <a:r>
              <a:rPr lang="ru-RU" sz="1000" b="1" dirty="0">
                <a:solidFill>
                  <a:srgbClr val="7030A0"/>
                </a:solidFill>
              </a:rPr>
              <a:t> </a:t>
            </a:r>
            <a:r>
              <a:rPr lang="ru-RU" sz="1000" b="1" dirty="0" err="1">
                <a:solidFill>
                  <a:srgbClr val="7030A0"/>
                </a:solidFill>
              </a:rPr>
              <a:t>безпека</a:t>
            </a:r>
            <a:r>
              <a:rPr lang="ru-RU" sz="1000" b="1" dirty="0">
                <a:solidFill>
                  <a:srgbClr val="7030A0"/>
                </a:solidFill>
              </a:rPr>
              <a:t> (за </a:t>
            </a:r>
            <a:r>
              <a:rPr lang="ru-RU" sz="1000" b="1" dirty="0" err="1">
                <a:solidFill>
                  <a:srgbClr val="7030A0"/>
                </a:solidFill>
              </a:rPr>
              <a:t>окремими</a:t>
            </a:r>
            <a:r>
              <a:rPr lang="ru-RU" sz="1000" b="1" dirty="0">
                <a:solidFill>
                  <a:srgbClr val="7030A0"/>
                </a:solidFill>
              </a:rPr>
              <a:t> сферами </a:t>
            </a:r>
            <a:r>
              <a:rPr lang="ru-RU" sz="1000" b="1" dirty="0" err="1">
                <a:solidFill>
                  <a:srgbClr val="7030A0"/>
                </a:solidFill>
              </a:rPr>
              <a:t>забезпечення</a:t>
            </a:r>
            <a:r>
              <a:rPr lang="ru-RU" sz="1000" b="1" dirty="0">
                <a:solidFill>
                  <a:srgbClr val="7030A0"/>
                </a:solidFill>
              </a:rPr>
              <a:t>)</a:t>
            </a:r>
          </a:p>
          <a:p>
            <a:pPr>
              <a:spcBef>
                <a:spcPct val="0"/>
              </a:spcBef>
            </a:pPr>
            <a:r>
              <a:rPr lang="ru-RU" sz="1000" b="1" dirty="0">
                <a:solidFill>
                  <a:srgbClr val="7030A0"/>
                </a:solidFill>
              </a:rPr>
              <a:t>254 </a:t>
            </a:r>
            <a:r>
              <a:rPr lang="ru-RU" sz="1000" b="1" dirty="0" err="1">
                <a:solidFill>
                  <a:srgbClr val="7030A0"/>
                </a:solidFill>
              </a:rPr>
              <a:t>Забезпечення</a:t>
            </a:r>
            <a:r>
              <a:rPr lang="ru-RU" sz="1000" b="1" dirty="0">
                <a:solidFill>
                  <a:srgbClr val="7030A0"/>
                </a:solidFill>
              </a:rPr>
              <a:t> </a:t>
            </a:r>
            <a:r>
              <a:rPr lang="ru-RU" sz="1000" b="1" dirty="0" err="1">
                <a:solidFill>
                  <a:srgbClr val="7030A0"/>
                </a:solidFill>
              </a:rPr>
              <a:t>військ</a:t>
            </a:r>
            <a:r>
              <a:rPr lang="ru-RU" sz="1000" b="1" dirty="0">
                <a:solidFill>
                  <a:srgbClr val="7030A0"/>
                </a:solidFill>
              </a:rPr>
              <a:t> (сил</a:t>
            </a:r>
            <a:r>
              <a:rPr lang="ru-RU" sz="1000" b="1" dirty="0">
                <a:solidFill>
                  <a:srgbClr val="7030A0"/>
                </a:solidFill>
              </a:rPr>
              <a:t>)</a:t>
            </a:r>
            <a:endParaRPr lang="ru-RU" sz="1000" b="1" dirty="0">
              <a:solidFill>
                <a:srgbClr val="7030A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57212" y="1920776"/>
            <a:ext cx="7544569" cy="4509266"/>
          </a:xfrm>
          <a:prstGeom prst="rect">
            <a:avLst/>
          </a:prstGeom>
          <a:noFill/>
        </p:spPr>
        <p:txBody>
          <a:bodyPr wrap="square" lIns="76535" tIns="38268" rIns="76535" bIns="38268" rtlCol="0">
            <a:spAutoFit/>
          </a:bodyPr>
          <a:lstStyle/>
          <a:p>
            <a:r>
              <a:rPr lang="uk-UA" b="1" dirty="0" smtClean="0">
                <a:solidFill>
                  <a:srgbClr val="131C46"/>
                </a:solidFill>
              </a:rPr>
              <a:t>Основні досягнення </a:t>
            </a:r>
            <a:r>
              <a:rPr lang="ru-RU" b="1" dirty="0">
                <a:solidFill>
                  <a:srgbClr val="131C46"/>
                </a:solidFill>
              </a:rPr>
              <a:t>в рамках </a:t>
            </a:r>
            <a:r>
              <a:rPr lang="ru-RU" b="1" dirty="0" err="1">
                <a:solidFill>
                  <a:srgbClr val="131C46"/>
                </a:solidFill>
              </a:rPr>
              <a:t>розвитку</a:t>
            </a:r>
            <a:r>
              <a:rPr lang="ru-RU" b="1" dirty="0">
                <a:solidFill>
                  <a:srgbClr val="131C46"/>
                </a:solidFill>
              </a:rPr>
              <a:t> </a:t>
            </a:r>
            <a:r>
              <a:rPr lang="ru-RU" b="1" dirty="0" err="1">
                <a:solidFill>
                  <a:srgbClr val="131C46"/>
                </a:solidFill>
              </a:rPr>
              <a:t>наукового</a:t>
            </a:r>
            <a:r>
              <a:rPr lang="ru-RU" b="1" dirty="0">
                <a:solidFill>
                  <a:srgbClr val="131C46"/>
                </a:solidFill>
              </a:rPr>
              <a:t> </a:t>
            </a:r>
            <a:r>
              <a:rPr lang="ru-RU" b="1" dirty="0" err="1" smtClean="0">
                <a:solidFill>
                  <a:srgbClr val="131C46"/>
                </a:solidFill>
              </a:rPr>
              <a:t>напряму</a:t>
            </a:r>
            <a:r>
              <a:rPr lang="ru-RU" b="1" dirty="0" smtClean="0">
                <a:solidFill>
                  <a:srgbClr val="131C46"/>
                </a:solidFill>
              </a:rPr>
              <a:t> в 2021 </a:t>
            </a:r>
            <a:r>
              <a:rPr lang="ru-RU" b="1" dirty="0" err="1" smtClean="0">
                <a:solidFill>
                  <a:srgbClr val="131C46"/>
                </a:solidFill>
              </a:rPr>
              <a:t>році</a:t>
            </a:r>
            <a:r>
              <a:rPr lang="ru-RU" b="1" dirty="0" smtClean="0">
                <a:solidFill>
                  <a:srgbClr val="131C46"/>
                </a:solidFill>
              </a:rPr>
              <a:t>:</a:t>
            </a:r>
            <a:endParaRPr lang="uk-UA" b="1" dirty="0" smtClean="0">
              <a:solidFill>
                <a:srgbClr val="131C46"/>
              </a:solidFill>
            </a:endParaRPr>
          </a:p>
          <a:p>
            <a:pPr marL="287007" indent="-287007">
              <a:buAutoNum type="arabicPeriod"/>
            </a:pPr>
            <a:r>
              <a:rPr lang="uk-UA" dirty="0" smtClean="0">
                <a:solidFill>
                  <a:srgbClr val="131C46"/>
                </a:solidFill>
              </a:rPr>
              <a:t>Розвиток </a:t>
            </a:r>
            <a:r>
              <a:rPr lang="uk-UA" dirty="0">
                <a:solidFill>
                  <a:srgbClr val="131C46"/>
                </a:solidFill>
              </a:rPr>
              <a:t>та оновлення наукової </a:t>
            </a:r>
            <a:r>
              <a:rPr lang="uk-UA" dirty="0" smtClean="0">
                <a:solidFill>
                  <a:srgbClr val="131C46"/>
                </a:solidFill>
              </a:rPr>
              <a:t>школи</a:t>
            </a:r>
          </a:p>
          <a:p>
            <a:pPr marL="287007" indent="-287007">
              <a:buAutoNum type="arabicPeriod"/>
            </a:pPr>
            <a:r>
              <a:rPr lang="ru-RU" dirty="0" err="1" smtClean="0">
                <a:solidFill>
                  <a:srgbClr val="131C46"/>
                </a:solidFill>
              </a:rPr>
              <a:t>Дослідницька</a:t>
            </a:r>
            <a:r>
              <a:rPr lang="ru-RU" dirty="0" smtClean="0">
                <a:solidFill>
                  <a:srgbClr val="131C46"/>
                </a:solidFill>
              </a:rPr>
              <a:t> </a:t>
            </a:r>
            <a:r>
              <a:rPr lang="ru-RU" dirty="0" err="1">
                <a:solidFill>
                  <a:srgbClr val="131C46"/>
                </a:solidFill>
              </a:rPr>
              <a:t>діяльність</a:t>
            </a:r>
            <a:r>
              <a:rPr lang="ru-RU" dirty="0">
                <a:solidFill>
                  <a:srgbClr val="131C46"/>
                </a:solidFill>
              </a:rPr>
              <a:t> </a:t>
            </a:r>
            <a:r>
              <a:rPr lang="ru-RU" dirty="0" err="1">
                <a:solidFill>
                  <a:srgbClr val="131C46"/>
                </a:solidFill>
              </a:rPr>
              <a:t>молодих</a:t>
            </a:r>
            <a:r>
              <a:rPr lang="ru-RU" dirty="0">
                <a:solidFill>
                  <a:srgbClr val="131C46"/>
                </a:solidFill>
              </a:rPr>
              <a:t> </a:t>
            </a:r>
            <a:r>
              <a:rPr lang="ru-RU" dirty="0" err="1" smtClean="0">
                <a:solidFill>
                  <a:srgbClr val="131C46"/>
                </a:solidFill>
              </a:rPr>
              <a:t>учених</a:t>
            </a:r>
            <a:endParaRPr lang="ru-RU" dirty="0" smtClean="0">
              <a:solidFill>
                <a:srgbClr val="131C46"/>
              </a:solidFill>
            </a:endParaRPr>
          </a:p>
          <a:p>
            <a:pPr marL="287007" indent="-287007">
              <a:buAutoNum type="arabicPeriod"/>
            </a:pPr>
            <a:r>
              <a:rPr lang="ru-RU" dirty="0" err="1" smtClean="0">
                <a:solidFill>
                  <a:srgbClr val="131C46"/>
                </a:solidFill>
              </a:rPr>
              <a:t>Підготовка</a:t>
            </a:r>
            <a:r>
              <a:rPr lang="ru-RU" dirty="0" smtClean="0">
                <a:solidFill>
                  <a:srgbClr val="131C46"/>
                </a:solidFill>
              </a:rPr>
              <a:t> </a:t>
            </a:r>
            <a:r>
              <a:rPr lang="ru-RU" dirty="0" err="1">
                <a:solidFill>
                  <a:srgbClr val="131C46"/>
                </a:solidFill>
              </a:rPr>
              <a:t>наукових</a:t>
            </a:r>
            <a:r>
              <a:rPr lang="ru-RU" dirty="0">
                <a:solidFill>
                  <a:srgbClr val="131C46"/>
                </a:solidFill>
              </a:rPr>
              <a:t> </a:t>
            </a:r>
            <a:r>
              <a:rPr lang="ru-RU" dirty="0" err="1" smtClean="0">
                <a:solidFill>
                  <a:srgbClr val="131C46"/>
                </a:solidFill>
              </a:rPr>
              <a:t>кадрів</a:t>
            </a:r>
            <a:endParaRPr lang="ru-RU" dirty="0" smtClean="0">
              <a:solidFill>
                <a:srgbClr val="131C46"/>
              </a:solidFill>
            </a:endParaRPr>
          </a:p>
          <a:p>
            <a:pPr marL="287007" indent="-287007">
              <a:buAutoNum type="arabicPeriod"/>
            </a:pPr>
            <a:r>
              <a:rPr lang="ru-RU" dirty="0" err="1" smtClean="0">
                <a:solidFill>
                  <a:srgbClr val="131C46"/>
                </a:solidFill>
              </a:rPr>
              <a:t>Дослідницька</a:t>
            </a:r>
            <a:r>
              <a:rPr lang="ru-RU" dirty="0" smtClean="0">
                <a:solidFill>
                  <a:srgbClr val="131C46"/>
                </a:solidFill>
              </a:rPr>
              <a:t> </a:t>
            </a:r>
            <a:r>
              <a:rPr lang="ru-RU" dirty="0" err="1" smtClean="0">
                <a:solidFill>
                  <a:srgbClr val="131C46"/>
                </a:solidFill>
              </a:rPr>
              <a:t>інфраструктура</a:t>
            </a:r>
            <a:endParaRPr lang="ru-RU" dirty="0" smtClean="0">
              <a:solidFill>
                <a:srgbClr val="131C46"/>
              </a:solidFill>
            </a:endParaRPr>
          </a:p>
          <a:p>
            <a:pPr marL="287007" indent="-287007">
              <a:buAutoNum type="arabicPeriod"/>
            </a:pPr>
            <a:r>
              <a:rPr lang="ru-RU" dirty="0" err="1" smtClean="0">
                <a:solidFill>
                  <a:srgbClr val="131C46"/>
                </a:solidFill>
              </a:rPr>
              <a:t>Інноваційна</a:t>
            </a:r>
            <a:r>
              <a:rPr lang="ru-RU" dirty="0" smtClean="0">
                <a:solidFill>
                  <a:srgbClr val="131C46"/>
                </a:solidFill>
              </a:rPr>
              <a:t> </a:t>
            </a:r>
            <a:r>
              <a:rPr lang="ru-RU" dirty="0">
                <a:solidFill>
                  <a:srgbClr val="131C46"/>
                </a:solidFill>
              </a:rPr>
              <a:t>та </a:t>
            </a:r>
            <a:r>
              <a:rPr lang="ru-RU" dirty="0" err="1">
                <a:solidFill>
                  <a:srgbClr val="131C46"/>
                </a:solidFill>
              </a:rPr>
              <a:t>виробнича</a:t>
            </a:r>
            <a:r>
              <a:rPr lang="ru-RU" dirty="0">
                <a:solidFill>
                  <a:srgbClr val="131C46"/>
                </a:solidFill>
              </a:rPr>
              <a:t> </a:t>
            </a:r>
            <a:r>
              <a:rPr lang="ru-RU" dirty="0" err="1" smtClean="0">
                <a:solidFill>
                  <a:srgbClr val="131C46"/>
                </a:solidFill>
              </a:rPr>
              <a:t>інфраструктури</a:t>
            </a:r>
            <a:endParaRPr lang="ru-RU" dirty="0" smtClean="0">
              <a:solidFill>
                <a:srgbClr val="131C46"/>
              </a:solidFill>
            </a:endParaRPr>
          </a:p>
          <a:p>
            <a:pPr marL="287007" indent="-287007">
              <a:buAutoNum type="arabicPeriod"/>
            </a:pPr>
            <a:r>
              <a:rPr lang="ru-RU" dirty="0" err="1" smtClean="0">
                <a:solidFill>
                  <a:srgbClr val="131C46"/>
                </a:solidFill>
              </a:rPr>
              <a:t>Академічна</a:t>
            </a:r>
            <a:r>
              <a:rPr lang="ru-RU" dirty="0" smtClean="0">
                <a:solidFill>
                  <a:srgbClr val="131C46"/>
                </a:solidFill>
              </a:rPr>
              <a:t> </a:t>
            </a:r>
            <a:r>
              <a:rPr lang="ru-RU" dirty="0" err="1" smtClean="0">
                <a:solidFill>
                  <a:srgbClr val="131C46"/>
                </a:solidFill>
              </a:rPr>
              <a:t>доброчесність</a:t>
            </a:r>
            <a:endParaRPr lang="ru-RU" dirty="0" smtClean="0">
              <a:solidFill>
                <a:srgbClr val="131C46"/>
              </a:solidFill>
            </a:endParaRPr>
          </a:p>
          <a:p>
            <a:pPr marL="287007" indent="-287007">
              <a:buAutoNum type="arabicPeriod"/>
            </a:pPr>
            <a:r>
              <a:rPr lang="ru-RU" dirty="0" err="1" smtClean="0">
                <a:solidFill>
                  <a:srgbClr val="131C46"/>
                </a:solidFill>
              </a:rPr>
              <a:t>Популяризація</a:t>
            </a:r>
            <a:r>
              <a:rPr lang="ru-RU" dirty="0" smtClean="0">
                <a:solidFill>
                  <a:srgbClr val="131C46"/>
                </a:solidFill>
              </a:rPr>
              <a:t> </a:t>
            </a:r>
            <a:r>
              <a:rPr lang="ru-RU" dirty="0" err="1">
                <a:solidFill>
                  <a:srgbClr val="131C46"/>
                </a:solidFill>
              </a:rPr>
              <a:t>наукового</a:t>
            </a:r>
            <a:r>
              <a:rPr lang="ru-RU" dirty="0">
                <a:solidFill>
                  <a:srgbClr val="131C46"/>
                </a:solidFill>
              </a:rPr>
              <a:t> </a:t>
            </a:r>
            <a:r>
              <a:rPr lang="ru-RU" dirty="0" err="1">
                <a:solidFill>
                  <a:srgbClr val="131C46"/>
                </a:solidFill>
              </a:rPr>
              <a:t>напряму</a:t>
            </a:r>
            <a:r>
              <a:rPr lang="ru-RU" dirty="0">
                <a:solidFill>
                  <a:srgbClr val="131C46"/>
                </a:solidFill>
              </a:rPr>
              <a:t> та </a:t>
            </a:r>
            <a:r>
              <a:rPr lang="ru-RU" dirty="0" err="1">
                <a:solidFill>
                  <a:srgbClr val="131C46"/>
                </a:solidFill>
              </a:rPr>
              <a:t>науково-технічні</a:t>
            </a:r>
            <a:r>
              <a:rPr lang="ru-RU" dirty="0">
                <a:solidFill>
                  <a:srgbClr val="131C46"/>
                </a:solidFill>
              </a:rPr>
              <a:t> </a:t>
            </a:r>
            <a:r>
              <a:rPr lang="ru-RU" dirty="0" smtClean="0">
                <a:solidFill>
                  <a:srgbClr val="131C46"/>
                </a:solidFill>
              </a:rPr>
              <a:t>заходи</a:t>
            </a:r>
          </a:p>
          <a:p>
            <a:pPr marL="287007" indent="-287007">
              <a:buAutoNum type="arabicPeriod"/>
            </a:pPr>
            <a:r>
              <a:rPr lang="ru-RU" dirty="0" err="1" smtClean="0">
                <a:solidFill>
                  <a:srgbClr val="131C46"/>
                </a:solidFill>
              </a:rPr>
              <a:t>Публікаційна</a:t>
            </a:r>
            <a:r>
              <a:rPr lang="ru-RU" dirty="0" smtClean="0">
                <a:solidFill>
                  <a:srgbClr val="131C46"/>
                </a:solidFill>
              </a:rPr>
              <a:t> </a:t>
            </a:r>
            <a:r>
              <a:rPr lang="ru-RU" dirty="0" err="1" smtClean="0">
                <a:solidFill>
                  <a:srgbClr val="131C46"/>
                </a:solidFill>
              </a:rPr>
              <a:t>активність</a:t>
            </a:r>
            <a:endParaRPr lang="ru-RU" dirty="0" smtClean="0">
              <a:solidFill>
                <a:srgbClr val="131C46"/>
              </a:solidFill>
            </a:endParaRPr>
          </a:p>
          <a:p>
            <a:pPr marL="287007" indent="-287007">
              <a:buAutoNum type="arabicPeriod"/>
            </a:pPr>
            <a:r>
              <a:rPr lang="ru-RU" dirty="0" err="1" smtClean="0">
                <a:solidFill>
                  <a:srgbClr val="131C46"/>
                </a:solidFill>
              </a:rPr>
              <a:t>Наукові</a:t>
            </a:r>
            <a:r>
              <a:rPr lang="ru-RU" dirty="0" smtClean="0">
                <a:solidFill>
                  <a:srgbClr val="131C46"/>
                </a:solidFill>
              </a:rPr>
              <a:t> </a:t>
            </a:r>
            <a:r>
              <a:rPr lang="ru-RU" dirty="0" err="1" smtClean="0">
                <a:solidFill>
                  <a:srgbClr val="131C46"/>
                </a:solidFill>
              </a:rPr>
              <a:t>видання</a:t>
            </a:r>
            <a:endParaRPr lang="ru-RU" dirty="0" smtClean="0">
              <a:solidFill>
                <a:srgbClr val="131C46"/>
              </a:solidFill>
            </a:endParaRPr>
          </a:p>
          <a:p>
            <a:pPr marL="287007" indent="-287007">
              <a:buAutoNum type="arabicPeriod"/>
            </a:pPr>
            <a:r>
              <a:rPr lang="ru-RU" dirty="0" err="1" smtClean="0">
                <a:solidFill>
                  <a:srgbClr val="131C46"/>
                </a:solidFill>
              </a:rPr>
              <a:t>Співпраця</a:t>
            </a:r>
            <a:r>
              <a:rPr lang="ru-RU" dirty="0" smtClean="0">
                <a:solidFill>
                  <a:srgbClr val="131C46"/>
                </a:solidFill>
              </a:rPr>
              <a:t> </a:t>
            </a:r>
            <a:r>
              <a:rPr lang="ru-RU" dirty="0">
                <a:solidFill>
                  <a:srgbClr val="131C46"/>
                </a:solidFill>
              </a:rPr>
              <a:t>з </a:t>
            </a:r>
            <a:r>
              <a:rPr lang="ru-RU" dirty="0" err="1">
                <a:solidFill>
                  <a:srgbClr val="131C46"/>
                </a:solidFill>
              </a:rPr>
              <a:t>бізнесом</a:t>
            </a:r>
            <a:r>
              <a:rPr lang="ru-RU" dirty="0">
                <a:solidFill>
                  <a:srgbClr val="131C46"/>
                </a:solidFill>
              </a:rPr>
              <a:t> та </a:t>
            </a:r>
            <a:r>
              <a:rPr lang="ru-RU" dirty="0" err="1" smtClean="0">
                <a:solidFill>
                  <a:srgbClr val="131C46"/>
                </a:solidFill>
              </a:rPr>
              <a:t>промисловістю</a:t>
            </a:r>
            <a:endParaRPr lang="ru-RU" dirty="0" smtClean="0">
              <a:solidFill>
                <a:srgbClr val="131C46"/>
              </a:solidFill>
            </a:endParaRPr>
          </a:p>
          <a:p>
            <a:pPr marL="287007" indent="-287007">
              <a:buAutoNum type="arabicPeriod"/>
            </a:pPr>
            <a:r>
              <a:rPr lang="ru-RU" dirty="0" err="1" smtClean="0">
                <a:solidFill>
                  <a:srgbClr val="131C46"/>
                </a:solidFill>
              </a:rPr>
              <a:t>Співпраця</a:t>
            </a:r>
            <a:r>
              <a:rPr lang="ru-RU" dirty="0" smtClean="0">
                <a:solidFill>
                  <a:srgbClr val="131C46"/>
                </a:solidFill>
              </a:rPr>
              <a:t> </a:t>
            </a:r>
            <a:r>
              <a:rPr lang="ru-RU" dirty="0">
                <a:solidFill>
                  <a:srgbClr val="131C46"/>
                </a:solidFill>
              </a:rPr>
              <a:t>з </a:t>
            </a:r>
            <a:r>
              <a:rPr lang="ru-RU" dirty="0" err="1">
                <a:solidFill>
                  <a:srgbClr val="131C46"/>
                </a:solidFill>
              </a:rPr>
              <a:t>міжнародними</a:t>
            </a:r>
            <a:r>
              <a:rPr lang="ru-RU" dirty="0">
                <a:solidFill>
                  <a:srgbClr val="131C46"/>
                </a:solidFill>
              </a:rPr>
              <a:t> закладами та </a:t>
            </a:r>
            <a:r>
              <a:rPr lang="ru-RU" dirty="0" err="1">
                <a:solidFill>
                  <a:srgbClr val="131C46"/>
                </a:solidFill>
              </a:rPr>
              <a:t>організаціями</a:t>
            </a:r>
            <a:r>
              <a:rPr lang="ru-RU" dirty="0">
                <a:solidFill>
                  <a:srgbClr val="131C46"/>
                </a:solidFill>
              </a:rPr>
              <a:t>, </a:t>
            </a:r>
            <a:r>
              <a:rPr lang="ru-RU" dirty="0" err="1">
                <a:solidFill>
                  <a:srgbClr val="131C46"/>
                </a:solidFill>
              </a:rPr>
              <a:t>іноземними</a:t>
            </a:r>
            <a:r>
              <a:rPr lang="ru-RU" dirty="0">
                <a:solidFill>
                  <a:srgbClr val="131C46"/>
                </a:solidFill>
              </a:rPr>
              <a:t> </a:t>
            </a:r>
            <a:r>
              <a:rPr lang="ru-RU" dirty="0" err="1">
                <a:solidFill>
                  <a:srgbClr val="131C46"/>
                </a:solidFill>
              </a:rPr>
              <a:t>фірмами</a:t>
            </a:r>
            <a:r>
              <a:rPr lang="ru-RU" dirty="0">
                <a:solidFill>
                  <a:srgbClr val="131C46"/>
                </a:solidFill>
              </a:rPr>
              <a:t> та </a:t>
            </a:r>
            <a:r>
              <a:rPr lang="ru-RU" dirty="0" err="1" smtClean="0">
                <a:solidFill>
                  <a:srgbClr val="131C46"/>
                </a:solidFill>
              </a:rPr>
              <a:t>виробниками</a:t>
            </a:r>
            <a:endParaRPr lang="ru-RU" dirty="0" smtClean="0">
              <a:solidFill>
                <a:srgbClr val="131C46"/>
              </a:solidFill>
            </a:endParaRPr>
          </a:p>
          <a:p>
            <a:pPr marL="287007" indent="-287007">
              <a:buAutoNum type="arabicPeriod"/>
            </a:pPr>
            <a:endParaRPr lang="uk-UA" dirty="0" smtClean="0">
              <a:solidFill>
                <a:srgbClr val="131C46"/>
              </a:solidFill>
            </a:endParaRPr>
          </a:p>
          <a:p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833551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188141" y="501775"/>
            <a:ext cx="7472517" cy="600504"/>
          </a:xfrm>
          <a:prstGeom prst="rect">
            <a:avLst/>
          </a:prstGeom>
        </p:spPr>
        <p:txBody>
          <a:bodyPr wrap="square" lIns="76535" tIns="38268" rIns="76535" bIns="38268">
            <a:spAutoFit/>
          </a:bodyPr>
          <a:lstStyle/>
          <a:p>
            <a:pPr>
              <a:spcBef>
                <a:spcPct val="0"/>
              </a:spcBef>
            </a:pPr>
            <a:r>
              <a:rPr lang="uk-UA" sz="1700" b="1" dirty="0" smtClean="0">
                <a:solidFill>
                  <a:srgbClr val="131C46"/>
                </a:solidFill>
              </a:rPr>
              <a:t>Куратор робочої групи – </a:t>
            </a:r>
            <a:r>
              <a:rPr lang="uk-UA" sz="1700" b="1" dirty="0" smtClean="0">
                <a:solidFill>
                  <a:schemeClr val="accent2"/>
                </a:solidFill>
              </a:rPr>
              <a:t>Анжеліка ІГНАТЮК</a:t>
            </a:r>
          </a:p>
          <a:p>
            <a:pPr>
              <a:spcBef>
                <a:spcPct val="0"/>
              </a:spcBef>
            </a:pPr>
            <a:r>
              <a:rPr lang="uk-UA" sz="1700" b="1" dirty="0" smtClean="0">
                <a:solidFill>
                  <a:srgbClr val="131C46"/>
                </a:solidFill>
              </a:rPr>
              <a:t>Секретар робочої групи – </a:t>
            </a:r>
            <a:r>
              <a:rPr lang="uk-UA" sz="1700" b="1" dirty="0" smtClean="0">
                <a:solidFill>
                  <a:schemeClr val="accent6"/>
                </a:solidFill>
              </a:rPr>
              <a:t>Людмила АНІСІМОВА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8219768" y="680893"/>
            <a:ext cx="3854245" cy="3108883"/>
          </a:xfrm>
          <a:prstGeom prst="rect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</p:spPr>
        <p:txBody>
          <a:bodyPr wrap="square" lIns="76535" tIns="38268" rIns="76535" bIns="38268">
            <a:spAutoFit/>
          </a:bodyPr>
          <a:lstStyle/>
          <a:p>
            <a:pPr lvl="1" algn="ctr">
              <a:spcBef>
                <a:spcPct val="0"/>
              </a:spcBef>
            </a:pPr>
            <a:r>
              <a:rPr lang="uk-UA" sz="1700" b="1" dirty="0" smtClean="0">
                <a:solidFill>
                  <a:srgbClr val="7030A0"/>
                </a:solidFill>
              </a:rPr>
              <a:t>Суспільні науки </a:t>
            </a:r>
          </a:p>
          <a:p>
            <a:pPr>
              <a:spcBef>
                <a:spcPct val="0"/>
              </a:spcBef>
            </a:pPr>
            <a:r>
              <a:rPr lang="uk-UA" sz="1000" b="1" cap="all" dirty="0" smtClean="0">
                <a:solidFill>
                  <a:srgbClr val="7030A0"/>
                </a:solidFill>
              </a:rPr>
              <a:t>051 </a:t>
            </a:r>
            <a:r>
              <a:rPr lang="uk-UA" sz="1000" b="1" dirty="0" smtClean="0">
                <a:solidFill>
                  <a:srgbClr val="7030A0"/>
                </a:solidFill>
              </a:rPr>
              <a:t>Економіка (ЕФ)</a:t>
            </a:r>
          </a:p>
          <a:p>
            <a:pPr>
              <a:spcBef>
                <a:spcPct val="0"/>
              </a:spcBef>
            </a:pPr>
            <a:r>
              <a:rPr lang="uk-UA" sz="1000" b="1" dirty="0" smtClean="0">
                <a:solidFill>
                  <a:srgbClr val="7030A0"/>
                </a:solidFill>
              </a:rPr>
              <a:t>052 Політологія (</a:t>
            </a:r>
            <a:r>
              <a:rPr lang="uk-UA" sz="1000" b="1" dirty="0" err="1" smtClean="0">
                <a:solidFill>
                  <a:srgbClr val="7030A0"/>
                </a:solidFill>
              </a:rPr>
              <a:t>Філ.ф</a:t>
            </a:r>
            <a:r>
              <a:rPr lang="uk-UA" sz="1000" b="1" dirty="0" smtClean="0">
                <a:solidFill>
                  <a:srgbClr val="7030A0"/>
                </a:solidFill>
              </a:rPr>
              <a:t>) </a:t>
            </a:r>
          </a:p>
          <a:p>
            <a:pPr>
              <a:spcBef>
                <a:spcPct val="0"/>
              </a:spcBef>
            </a:pPr>
            <a:r>
              <a:rPr lang="uk-UA" sz="1000" b="1" dirty="0" smtClean="0">
                <a:solidFill>
                  <a:srgbClr val="7030A0"/>
                </a:solidFill>
              </a:rPr>
              <a:t>053 Психологія (ФП) </a:t>
            </a:r>
          </a:p>
          <a:p>
            <a:pPr>
              <a:spcBef>
                <a:spcPct val="0"/>
              </a:spcBef>
            </a:pPr>
            <a:r>
              <a:rPr lang="uk-UA" sz="1000" b="1" dirty="0" smtClean="0">
                <a:solidFill>
                  <a:srgbClr val="7030A0"/>
                </a:solidFill>
              </a:rPr>
              <a:t>054 Соціологія (ФС) </a:t>
            </a:r>
          </a:p>
          <a:p>
            <a:pPr>
              <a:spcBef>
                <a:spcPct val="0"/>
              </a:spcBef>
            </a:pPr>
            <a:r>
              <a:rPr lang="uk-UA" sz="1000" b="1" dirty="0" smtClean="0">
                <a:solidFill>
                  <a:srgbClr val="7030A0"/>
                </a:solidFill>
              </a:rPr>
              <a:t>061 Журналістика (ННІЖ) </a:t>
            </a:r>
          </a:p>
          <a:p>
            <a:pPr>
              <a:spcBef>
                <a:spcPct val="0"/>
              </a:spcBef>
            </a:pPr>
            <a:r>
              <a:rPr lang="uk-UA" sz="1000" b="1" dirty="0" smtClean="0">
                <a:solidFill>
                  <a:srgbClr val="7030A0"/>
                </a:solidFill>
              </a:rPr>
              <a:t>071 Облік і оподаткування (ЕФ) </a:t>
            </a:r>
          </a:p>
          <a:p>
            <a:pPr>
              <a:spcBef>
                <a:spcPct val="0"/>
              </a:spcBef>
            </a:pPr>
            <a:r>
              <a:rPr lang="uk-UA" sz="1000" b="1" dirty="0" smtClean="0">
                <a:solidFill>
                  <a:srgbClr val="7030A0"/>
                </a:solidFill>
              </a:rPr>
              <a:t>072 Фінанси, банківська справа та страхування (ЕФ) </a:t>
            </a:r>
          </a:p>
          <a:p>
            <a:pPr>
              <a:spcBef>
                <a:spcPct val="0"/>
              </a:spcBef>
            </a:pPr>
            <a:r>
              <a:rPr lang="uk-UA" sz="1000" b="1" dirty="0" smtClean="0">
                <a:solidFill>
                  <a:srgbClr val="7030A0"/>
                </a:solidFill>
              </a:rPr>
              <a:t>073 Менеджмент (ЕФ, ФП) </a:t>
            </a:r>
          </a:p>
          <a:p>
            <a:pPr>
              <a:spcBef>
                <a:spcPct val="0"/>
              </a:spcBef>
            </a:pPr>
            <a:r>
              <a:rPr lang="uk-UA" sz="1000" b="1" dirty="0" smtClean="0">
                <a:solidFill>
                  <a:srgbClr val="7030A0"/>
                </a:solidFill>
              </a:rPr>
              <a:t>075 Маркетинг (ЕФ) </a:t>
            </a:r>
          </a:p>
          <a:p>
            <a:pPr>
              <a:spcBef>
                <a:spcPct val="0"/>
              </a:spcBef>
            </a:pPr>
            <a:r>
              <a:rPr lang="uk-UA" sz="1000" b="1" dirty="0" smtClean="0">
                <a:solidFill>
                  <a:srgbClr val="7030A0"/>
                </a:solidFill>
              </a:rPr>
              <a:t>076 Підприємництво, торгівля та біржова діяльність (ЕФ) </a:t>
            </a:r>
          </a:p>
          <a:p>
            <a:pPr>
              <a:spcBef>
                <a:spcPct val="0"/>
              </a:spcBef>
            </a:pPr>
            <a:r>
              <a:rPr lang="uk-UA" sz="1000" b="1" dirty="0" smtClean="0">
                <a:solidFill>
                  <a:srgbClr val="7030A0"/>
                </a:solidFill>
              </a:rPr>
              <a:t>081 Право (ННІП) </a:t>
            </a:r>
          </a:p>
          <a:p>
            <a:pPr>
              <a:spcBef>
                <a:spcPct val="0"/>
              </a:spcBef>
            </a:pPr>
            <a:r>
              <a:rPr lang="uk-UA" sz="1000" b="1" dirty="0" smtClean="0">
                <a:solidFill>
                  <a:srgbClr val="7030A0"/>
                </a:solidFill>
              </a:rPr>
              <a:t>231 Соціальна робота (ФП)</a:t>
            </a:r>
          </a:p>
          <a:p>
            <a:pPr>
              <a:spcBef>
                <a:spcPct val="0"/>
              </a:spcBef>
            </a:pPr>
            <a:r>
              <a:rPr lang="uk-UA" sz="1000" b="1" dirty="0" smtClean="0">
                <a:solidFill>
                  <a:srgbClr val="7030A0"/>
                </a:solidFill>
              </a:rPr>
              <a:t>242 Туризм (ГФ) </a:t>
            </a:r>
          </a:p>
          <a:p>
            <a:pPr>
              <a:spcBef>
                <a:spcPct val="0"/>
              </a:spcBef>
            </a:pPr>
            <a:r>
              <a:rPr lang="uk-UA" sz="1000" b="1" dirty="0" smtClean="0">
                <a:solidFill>
                  <a:srgbClr val="7030A0"/>
                </a:solidFill>
              </a:rPr>
              <a:t>281 Публічне управління та адміністрування (</a:t>
            </a:r>
            <a:r>
              <a:rPr lang="uk-UA" sz="1000" b="1" dirty="0" err="1" smtClean="0">
                <a:solidFill>
                  <a:srgbClr val="7030A0"/>
                </a:solidFill>
              </a:rPr>
              <a:t>Філ.ф</a:t>
            </a:r>
            <a:r>
              <a:rPr lang="uk-UA" sz="1000" b="1" dirty="0" smtClean="0">
                <a:solidFill>
                  <a:srgbClr val="7030A0"/>
                </a:solidFill>
              </a:rPr>
              <a:t>) </a:t>
            </a:r>
          </a:p>
          <a:p>
            <a:pPr>
              <a:spcBef>
                <a:spcPct val="0"/>
              </a:spcBef>
            </a:pPr>
            <a:r>
              <a:rPr lang="uk-UA" sz="1000" b="1" dirty="0" smtClean="0">
                <a:solidFill>
                  <a:srgbClr val="7030A0"/>
                </a:solidFill>
              </a:rPr>
              <a:t>291 Міжнародні відносини, суспільні комунікації та регіональні студії (ННІВМ) </a:t>
            </a:r>
            <a:br>
              <a:rPr lang="uk-UA" sz="1000" b="1" dirty="0" smtClean="0">
                <a:solidFill>
                  <a:srgbClr val="7030A0"/>
                </a:solidFill>
              </a:rPr>
            </a:br>
            <a:r>
              <a:rPr lang="uk-UA" sz="1000" b="1" dirty="0" smtClean="0">
                <a:solidFill>
                  <a:srgbClr val="7030A0"/>
                </a:solidFill>
              </a:rPr>
              <a:t>292 Міжнародні економічні відносини (ННІВМ)</a:t>
            </a:r>
          </a:p>
          <a:p>
            <a:pPr>
              <a:spcBef>
                <a:spcPct val="0"/>
              </a:spcBef>
            </a:pPr>
            <a:r>
              <a:rPr lang="uk-UA" sz="1000" b="1" dirty="0" smtClean="0">
                <a:solidFill>
                  <a:srgbClr val="7030A0"/>
                </a:solidFill>
              </a:rPr>
              <a:t>293 Міжнародне право (ННІВМ</a:t>
            </a:r>
            <a:r>
              <a:rPr lang="uk-UA" sz="1000" b="1" cap="all" dirty="0" smtClean="0">
                <a:solidFill>
                  <a:srgbClr val="7030A0"/>
                </a:solidFill>
              </a:rPr>
              <a:t>)</a:t>
            </a:r>
            <a:endParaRPr lang="uk-UA" sz="1000" b="1" cap="all" dirty="0">
              <a:solidFill>
                <a:srgbClr val="7030A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57212" y="1920776"/>
            <a:ext cx="7544569" cy="4509266"/>
          </a:xfrm>
          <a:prstGeom prst="rect">
            <a:avLst/>
          </a:prstGeom>
          <a:noFill/>
        </p:spPr>
        <p:txBody>
          <a:bodyPr wrap="square" lIns="76535" tIns="38268" rIns="76535" bIns="38268" rtlCol="0">
            <a:spAutoFit/>
          </a:bodyPr>
          <a:lstStyle/>
          <a:p>
            <a:r>
              <a:rPr lang="uk-UA" b="1" dirty="0" smtClean="0">
                <a:solidFill>
                  <a:srgbClr val="131C46"/>
                </a:solidFill>
              </a:rPr>
              <a:t>Основні досягнення </a:t>
            </a:r>
            <a:r>
              <a:rPr lang="ru-RU" b="1" dirty="0">
                <a:solidFill>
                  <a:srgbClr val="131C46"/>
                </a:solidFill>
              </a:rPr>
              <a:t>в рамках </a:t>
            </a:r>
            <a:r>
              <a:rPr lang="ru-RU" b="1" dirty="0" err="1">
                <a:solidFill>
                  <a:srgbClr val="131C46"/>
                </a:solidFill>
              </a:rPr>
              <a:t>розвитку</a:t>
            </a:r>
            <a:r>
              <a:rPr lang="ru-RU" b="1" dirty="0">
                <a:solidFill>
                  <a:srgbClr val="131C46"/>
                </a:solidFill>
              </a:rPr>
              <a:t> </a:t>
            </a:r>
            <a:r>
              <a:rPr lang="ru-RU" b="1" dirty="0" err="1">
                <a:solidFill>
                  <a:srgbClr val="131C46"/>
                </a:solidFill>
              </a:rPr>
              <a:t>наукового</a:t>
            </a:r>
            <a:r>
              <a:rPr lang="ru-RU" b="1" dirty="0">
                <a:solidFill>
                  <a:srgbClr val="131C46"/>
                </a:solidFill>
              </a:rPr>
              <a:t> </a:t>
            </a:r>
            <a:r>
              <a:rPr lang="ru-RU" b="1" dirty="0" err="1" smtClean="0">
                <a:solidFill>
                  <a:srgbClr val="131C46"/>
                </a:solidFill>
              </a:rPr>
              <a:t>напряму</a:t>
            </a:r>
            <a:r>
              <a:rPr lang="ru-RU" b="1" dirty="0" smtClean="0">
                <a:solidFill>
                  <a:srgbClr val="131C46"/>
                </a:solidFill>
              </a:rPr>
              <a:t> в 2021 </a:t>
            </a:r>
            <a:r>
              <a:rPr lang="ru-RU" b="1" dirty="0" err="1" smtClean="0">
                <a:solidFill>
                  <a:srgbClr val="131C46"/>
                </a:solidFill>
              </a:rPr>
              <a:t>році</a:t>
            </a:r>
            <a:r>
              <a:rPr lang="ru-RU" b="1" dirty="0" smtClean="0">
                <a:solidFill>
                  <a:srgbClr val="131C46"/>
                </a:solidFill>
              </a:rPr>
              <a:t>:</a:t>
            </a:r>
            <a:endParaRPr lang="uk-UA" b="1" dirty="0" smtClean="0">
              <a:solidFill>
                <a:srgbClr val="131C46"/>
              </a:solidFill>
            </a:endParaRPr>
          </a:p>
          <a:p>
            <a:pPr marL="287007" indent="-287007">
              <a:buAutoNum type="arabicPeriod"/>
            </a:pPr>
            <a:r>
              <a:rPr lang="uk-UA" dirty="0" smtClean="0">
                <a:solidFill>
                  <a:srgbClr val="131C46"/>
                </a:solidFill>
              </a:rPr>
              <a:t>Розвиток </a:t>
            </a:r>
            <a:r>
              <a:rPr lang="uk-UA" dirty="0">
                <a:solidFill>
                  <a:srgbClr val="131C46"/>
                </a:solidFill>
              </a:rPr>
              <a:t>та оновлення наукової </a:t>
            </a:r>
            <a:r>
              <a:rPr lang="uk-UA" dirty="0" smtClean="0">
                <a:solidFill>
                  <a:srgbClr val="131C46"/>
                </a:solidFill>
              </a:rPr>
              <a:t>школи</a:t>
            </a:r>
          </a:p>
          <a:p>
            <a:pPr marL="287007" indent="-287007">
              <a:buAutoNum type="arabicPeriod"/>
            </a:pPr>
            <a:r>
              <a:rPr lang="ru-RU" dirty="0" err="1" smtClean="0">
                <a:solidFill>
                  <a:srgbClr val="131C46"/>
                </a:solidFill>
              </a:rPr>
              <a:t>Дослідницька</a:t>
            </a:r>
            <a:r>
              <a:rPr lang="ru-RU" dirty="0" smtClean="0">
                <a:solidFill>
                  <a:srgbClr val="131C46"/>
                </a:solidFill>
              </a:rPr>
              <a:t> </a:t>
            </a:r>
            <a:r>
              <a:rPr lang="ru-RU" dirty="0" err="1">
                <a:solidFill>
                  <a:srgbClr val="131C46"/>
                </a:solidFill>
              </a:rPr>
              <a:t>діяльність</a:t>
            </a:r>
            <a:r>
              <a:rPr lang="ru-RU" dirty="0">
                <a:solidFill>
                  <a:srgbClr val="131C46"/>
                </a:solidFill>
              </a:rPr>
              <a:t> </a:t>
            </a:r>
            <a:r>
              <a:rPr lang="ru-RU" dirty="0" err="1">
                <a:solidFill>
                  <a:srgbClr val="131C46"/>
                </a:solidFill>
              </a:rPr>
              <a:t>молодих</a:t>
            </a:r>
            <a:r>
              <a:rPr lang="ru-RU" dirty="0">
                <a:solidFill>
                  <a:srgbClr val="131C46"/>
                </a:solidFill>
              </a:rPr>
              <a:t> </a:t>
            </a:r>
            <a:r>
              <a:rPr lang="ru-RU" dirty="0" err="1" smtClean="0">
                <a:solidFill>
                  <a:srgbClr val="131C46"/>
                </a:solidFill>
              </a:rPr>
              <a:t>учених</a:t>
            </a:r>
            <a:endParaRPr lang="ru-RU" dirty="0" smtClean="0">
              <a:solidFill>
                <a:srgbClr val="131C46"/>
              </a:solidFill>
            </a:endParaRPr>
          </a:p>
          <a:p>
            <a:pPr marL="287007" indent="-287007">
              <a:buAutoNum type="arabicPeriod"/>
            </a:pPr>
            <a:r>
              <a:rPr lang="ru-RU" dirty="0" err="1" smtClean="0">
                <a:solidFill>
                  <a:srgbClr val="131C46"/>
                </a:solidFill>
              </a:rPr>
              <a:t>Підготовка</a:t>
            </a:r>
            <a:r>
              <a:rPr lang="ru-RU" dirty="0" smtClean="0">
                <a:solidFill>
                  <a:srgbClr val="131C46"/>
                </a:solidFill>
              </a:rPr>
              <a:t> </a:t>
            </a:r>
            <a:r>
              <a:rPr lang="ru-RU" dirty="0" err="1">
                <a:solidFill>
                  <a:srgbClr val="131C46"/>
                </a:solidFill>
              </a:rPr>
              <a:t>наукових</a:t>
            </a:r>
            <a:r>
              <a:rPr lang="ru-RU" dirty="0">
                <a:solidFill>
                  <a:srgbClr val="131C46"/>
                </a:solidFill>
              </a:rPr>
              <a:t> </a:t>
            </a:r>
            <a:r>
              <a:rPr lang="ru-RU" dirty="0" err="1" smtClean="0">
                <a:solidFill>
                  <a:srgbClr val="131C46"/>
                </a:solidFill>
              </a:rPr>
              <a:t>кадрів</a:t>
            </a:r>
            <a:endParaRPr lang="ru-RU" dirty="0" smtClean="0">
              <a:solidFill>
                <a:srgbClr val="131C46"/>
              </a:solidFill>
            </a:endParaRPr>
          </a:p>
          <a:p>
            <a:pPr marL="287007" indent="-287007">
              <a:buAutoNum type="arabicPeriod"/>
            </a:pPr>
            <a:r>
              <a:rPr lang="ru-RU" dirty="0" err="1" smtClean="0">
                <a:solidFill>
                  <a:srgbClr val="131C46"/>
                </a:solidFill>
              </a:rPr>
              <a:t>Дослідницька</a:t>
            </a:r>
            <a:r>
              <a:rPr lang="ru-RU" dirty="0" smtClean="0">
                <a:solidFill>
                  <a:srgbClr val="131C46"/>
                </a:solidFill>
              </a:rPr>
              <a:t> </a:t>
            </a:r>
            <a:r>
              <a:rPr lang="ru-RU" dirty="0" err="1" smtClean="0">
                <a:solidFill>
                  <a:srgbClr val="131C46"/>
                </a:solidFill>
              </a:rPr>
              <a:t>інфраструктура</a:t>
            </a:r>
            <a:endParaRPr lang="ru-RU" dirty="0" smtClean="0">
              <a:solidFill>
                <a:srgbClr val="131C46"/>
              </a:solidFill>
            </a:endParaRPr>
          </a:p>
          <a:p>
            <a:pPr marL="287007" indent="-287007">
              <a:buAutoNum type="arabicPeriod"/>
            </a:pPr>
            <a:r>
              <a:rPr lang="ru-RU" dirty="0" err="1" smtClean="0">
                <a:solidFill>
                  <a:srgbClr val="131C46"/>
                </a:solidFill>
              </a:rPr>
              <a:t>Інноваційна</a:t>
            </a:r>
            <a:r>
              <a:rPr lang="ru-RU" dirty="0" smtClean="0">
                <a:solidFill>
                  <a:srgbClr val="131C46"/>
                </a:solidFill>
              </a:rPr>
              <a:t> </a:t>
            </a:r>
            <a:r>
              <a:rPr lang="ru-RU" dirty="0">
                <a:solidFill>
                  <a:srgbClr val="131C46"/>
                </a:solidFill>
              </a:rPr>
              <a:t>та </a:t>
            </a:r>
            <a:r>
              <a:rPr lang="ru-RU" dirty="0" err="1">
                <a:solidFill>
                  <a:srgbClr val="131C46"/>
                </a:solidFill>
              </a:rPr>
              <a:t>виробнича</a:t>
            </a:r>
            <a:r>
              <a:rPr lang="ru-RU" dirty="0">
                <a:solidFill>
                  <a:srgbClr val="131C46"/>
                </a:solidFill>
              </a:rPr>
              <a:t> </a:t>
            </a:r>
            <a:r>
              <a:rPr lang="ru-RU" dirty="0" err="1" smtClean="0">
                <a:solidFill>
                  <a:srgbClr val="131C46"/>
                </a:solidFill>
              </a:rPr>
              <a:t>інфраструктури</a:t>
            </a:r>
            <a:endParaRPr lang="ru-RU" dirty="0" smtClean="0">
              <a:solidFill>
                <a:srgbClr val="131C46"/>
              </a:solidFill>
            </a:endParaRPr>
          </a:p>
          <a:p>
            <a:pPr marL="287007" indent="-287007">
              <a:buAutoNum type="arabicPeriod"/>
            </a:pPr>
            <a:r>
              <a:rPr lang="ru-RU" dirty="0" err="1" smtClean="0">
                <a:solidFill>
                  <a:srgbClr val="131C46"/>
                </a:solidFill>
              </a:rPr>
              <a:t>Академічна</a:t>
            </a:r>
            <a:r>
              <a:rPr lang="ru-RU" dirty="0" smtClean="0">
                <a:solidFill>
                  <a:srgbClr val="131C46"/>
                </a:solidFill>
              </a:rPr>
              <a:t> </a:t>
            </a:r>
            <a:r>
              <a:rPr lang="ru-RU" dirty="0" err="1" smtClean="0">
                <a:solidFill>
                  <a:srgbClr val="131C46"/>
                </a:solidFill>
              </a:rPr>
              <a:t>доброчесність</a:t>
            </a:r>
            <a:endParaRPr lang="ru-RU" dirty="0" smtClean="0">
              <a:solidFill>
                <a:srgbClr val="131C46"/>
              </a:solidFill>
            </a:endParaRPr>
          </a:p>
          <a:p>
            <a:pPr marL="287007" indent="-287007">
              <a:buAutoNum type="arabicPeriod"/>
            </a:pPr>
            <a:r>
              <a:rPr lang="ru-RU" dirty="0" err="1" smtClean="0">
                <a:solidFill>
                  <a:srgbClr val="131C46"/>
                </a:solidFill>
              </a:rPr>
              <a:t>Популяризація</a:t>
            </a:r>
            <a:r>
              <a:rPr lang="ru-RU" dirty="0" smtClean="0">
                <a:solidFill>
                  <a:srgbClr val="131C46"/>
                </a:solidFill>
              </a:rPr>
              <a:t> </a:t>
            </a:r>
            <a:r>
              <a:rPr lang="ru-RU" dirty="0" err="1">
                <a:solidFill>
                  <a:srgbClr val="131C46"/>
                </a:solidFill>
              </a:rPr>
              <a:t>наукового</a:t>
            </a:r>
            <a:r>
              <a:rPr lang="ru-RU" dirty="0">
                <a:solidFill>
                  <a:srgbClr val="131C46"/>
                </a:solidFill>
              </a:rPr>
              <a:t> </a:t>
            </a:r>
            <a:r>
              <a:rPr lang="ru-RU" dirty="0" err="1">
                <a:solidFill>
                  <a:srgbClr val="131C46"/>
                </a:solidFill>
              </a:rPr>
              <a:t>напряму</a:t>
            </a:r>
            <a:r>
              <a:rPr lang="ru-RU" dirty="0">
                <a:solidFill>
                  <a:srgbClr val="131C46"/>
                </a:solidFill>
              </a:rPr>
              <a:t> та </a:t>
            </a:r>
            <a:r>
              <a:rPr lang="ru-RU" dirty="0" err="1">
                <a:solidFill>
                  <a:srgbClr val="131C46"/>
                </a:solidFill>
              </a:rPr>
              <a:t>науково-технічні</a:t>
            </a:r>
            <a:r>
              <a:rPr lang="ru-RU" dirty="0">
                <a:solidFill>
                  <a:srgbClr val="131C46"/>
                </a:solidFill>
              </a:rPr>
              <a:t> </a:t>
            </a:r>
            <a:r>
              <a:rPr lang="ru-RU" dirty="0" smtClean="0">
                <a:solidFill>
                  <a:srgbClr val="131C46"/>
                </a:solidFill>
              </a:rPr>
              <a:t>заходи</a:t>
            </a:r>
          </a:p>
          <a:p>
            <a:pPr marL="287007" indent="-287007">
              <a:buAutoNum type="arabicPeriod"/>
            </a:pPr>
            <a:r>
              <a:rPr lang="ru-RU" dirty="0" err="1" smtClean="0">
                <a:solidFill>
                  <a:srgbClr val="131C46"/>
                </a:solidFill>
              </a:rPr>
              <a:t>Публікаційна</a:t>
            </a:r>
            <a:r>
              <a:rPr lang="ru-RU" dirty="0" smtClean="0">
                <a:solidFill>
                  <a:srgbClr val="131C46"/>
                </a:solidFill>
              </a:rPr>
              <a:t> </a:t>
            </a:r>
            <a:r>
              <a:rPr lang="ru-RU" dirty="0" err="1" smtClean="0">
                <a:solidFill>
                  <a:srgbClr val="131C46"/>
                </a:solidFill>
              </a:rPr>
              <a:t>активність</a:t>
            </a:r>
            <a:endParaRPr lang="ru-RU" dirty="0" smtClean="0">
              <a:solidFill>
                <a:srgbClr val="131C46"/>
              </a:solidFill>
            </a:endParaRPr>
          </a:p>
          <a:p>
            <a:pPr marL="287007" indent="-287007">
              <a:buAutoNum type="arabicPeriod"/>
            </a:pPr>
            <a:r>
              <a:rPr lang="ru-RU" dirty="0" err="1" smtClean="0">
                <a:solidFill>
                  <a:srgbClr val="131C46"/>
                </a:solidFill>
              </a:rPr>
              <a:t>Наукові</a:t>
            </a:r>
            <a:r>
              <a:rPr lang="ru-RU" dirty="0" smtClean="0">
                <a:solidFill>
                  <a:srgbClr val="131C46"/>
                </a:solidFill>
              </a:rPr>
              <a:t> </a:t>
            </a:r>
            <a:r>
              <a:rPr lang="ru-RU" dirty="0" err="1" smtClean="0">
                <a:solidFill>
                  <a:srgbClr val="131C46"/>
                </a:solidFill>
              </a:rPr>
              <a:t>видання</a:t>
            </a:r>
            <a:endParaRPr lang="ru-RU" dirty="0" smtClean="0">
              <a:solidFill>
                <a:srgbClr val="131C46"/>
              </a:solidFill>
            </a:endParaRPr>
          </a:p>
          <a:p>
            <a:pPr marL="287007" indent="-287007">
              <a:buAutoNum type="arabicPeriod"/>
            </a:pPr>
            <a:r>
              <a:rPr lang="ru-RU" dirty="0" err="1" smtClean="0">
                <a:solidFill>
                  <a:srgbClr val="131C46"/>
                </a:solidFill>
              </a:rPr>
              <a:t>Співпраця</a:t>
            </a:r>
            <a:r>
              <a:rPr lang="ru-RU" dirty="0" smtClean="0">
                <a:solidFill>
                  <a:srgbClr val="131C46"/>
                </a:solidFill>
              </a:rPr>
              <a:t> </a:t>
            </a:r>
            <a:r>
              <a:rPr lang="ru-RU" dirty="0">
                <a:solidFill>
                  <a:srgbClr val="131C46"/>
                </a:solidFill>
              </a:rPr>
              <a:t>з </a:t>
            </a:r>
            <a:r>
              <a:rPr lang="ru-RU" dirty="0" err="1">
                <a:solidFill>
                  <a:srgbClr val="131C46"/>
                </a:solidFill>
              </a:rPr>
              <a:t>бізнесом</a:t>
            </a:r>
            <a:r>
              <a:rPr lang="ru-RU" dirty="0">
                <a:solidFill>
                  <a:srgbClr val="131C46"/>
                </a:solidFill>
              </a:rPr>
              <a:t> та </a:t>
            </a:r>
            <a:r>
              <a:rPr lang="ru-RU" dirty="0" err="1" smtClean="0">
                <a:solidFill>
                  <a:srgbClr val="131C46"/>
                </a:solidFill>
              </a:rPr>
              <a:t>промисловістю</a:t>
            </a:r>
            <a:endParaRPr lang="ru-RU" dirty="0" smtClean="0">
              <a:solidFill>
                <a:srgbClr val="131C46"/>
              </a:solidFill>
            </a:endParaRPr>
          </a:p>
          <a:p>
            <a:pPr marL="287007" indent="-287007">
              <a:buAutoNum type="arabicPeriod"/>
            </a:pPr>
            <a:r>
              <a:rPr lang="ru-RU" dirty="0" err="1" smtClean="0">
                <a:solidFill>
                  <a:srgbClr val="131C46"/>
                </a:solidFill>
              </a:rPr>
              <a:t>Співпраця</a:t>
            </a:r>
            <a:r>
              <a:rPr lang="ru-RU" dirty="0" smtClean="0">
                <a:solidFill>
                  <a:srgbClr val="131C46"/>
                </a:solidFill>
              </a:rPr>
              <a:t> </a:t>
            </a:r>
            <a:r>
              <a:rPr lang="ru-RU" dirty="0">
                <a:solidFill>
                  <a:srgbClr val="131C46"/>
                </a:solidFill>
              </a:rPr>
              <a:t>з </a:t>
            </a:r>
            <a:r>
              <a:rPr lang="ru-RU" dirty="0" err="1">
                <a:solidFill>
                  <a:srgbClr val="131C46"/>
                </a:solidFill>
              </a:rPr>
              <a:t>міжнародними</a:t>
            </a:r>
            <a:r>
              <a:rPr lang="ru-RU" dirty="0">
                <a:solidFill>
                  <a:srgbClr val="131C46"/>
                </a:solidFill>
              </a:rPr>
              <a:t> закладами та </a:t>
            </a:r>
            <a:r>
              <a:rPr lang="ru-RU" dirty="0" err="1">
                <a:solidFill>
                  <a:srgbClr val="131C46"/>
                </a:solidFill>
              </a:rPr>
              <a:t>організаціями</a:t>
            </a:r>
            <a:r>
              <a:rPr lang="ru-RU" dirty="0">
                <a:solidFill>
                  <a:srgbClr val="131C46"/>
                </a:solidFill>
              </a:rPr>
              <a:t>, </a:t>
            </a:r>
            <a:r>
              <a:rPr lang="ru-RU" dirty="0" err="1">
                <a:solidFill>
                  <a:srgbClr val="131C46"/>
                </a:solidFill>
              </a:rPr>
              <a:t>іноземними</a:t>
            </a:r>
            <a:r>
              <a:rPr lang="ru-RU" dirty="0">
                <a:solidFill>
                  <a:srgbClr val="131C46"/>
                </a:solidFill>
              </a:rPr>
              <a:t> </a:t>
            </a:r>
            <a:r>
              <a:rPr lang="ru-RU" dirty="0" err="1">
                <a:solidFill>
                  <a:srgbClr val="131C46"/>
                </a:solidFill>
              </a:rPr>
              <a:t>фірмами</a:t>
            </a:r>
            <a:r>
              <a:rPr lang="ru-RU" dirty="0">
                <a:solidFill>
                  <a:srgbClr val="131C46"/>
                </a:solidFill>
              </a:rPr>
              <a:t> та </a:t>
            </a:r>
            <a:r>
              <a:rPr lang="ru-RU" dirty="0" err="1" smtClean="0">
                <a:solidFill>
                  <a:srgbClr val="131C46"/>
                </a:solidFill>
              </a:rPr>
              <a:t>виробниками</a:t>
            </a:r>
            <a:endParaRPr lang="ru-RU" dirty="0" smtClean="0">
              <a:solidFill>
                <a:srgbClr val="131C46"/>
              </a:solidFill>
            </a:endParaRPr>
          </a:p>
          <a:p>
            <a:pPr marL="287007" indent="-287007">
              <a:buAutoNum type="arabicPeriod"/>
            </a:pPr>
            <a:endParaRPr lang="uk-UA" dirty="0" smtClean="0">
              <a:solidFill>
                <a:srgbClr val="131C46"/>
              </a:solidFill>
            </a:endParaRPr>
          </a:p>
          <a:p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4038706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171666" y="477062"/>
            <a:ext cx="7472517" cy="600504"/>
          </a:xfrm>
          <a:prstGeom prst="rect">
            <a:avLst/>
          </a:prstGeom>
        </p:spPr>
        <p:txBody>
          <a:bodyPr wrap="square" lIns="76535" tIns="38268" rIns="76535" bIns="38268">
            <a:spAutoFit/>
          </a:bodyPr>
          <a:lstStyle/>
          <a:p>
            <a:pPr>
              <a:spcBef>
                <a:spcPct val="0"/>
              </a:spcBef>
            </a:pPr>
            <a:r>
              <a:rPr lang="uk-UA" sz="1700" b="1" dirty="0" smtClean="0">
                <a:solidFill>
                  <a:srgbClr val="131C46"/>
                </a:solidFill>
              </a:rPr>
              <a:t>Куратор робочої групи – </a:t>
            </a:r>
            <a:r>
              <a:rPr lang="uk-UA" sz="1700" b="1" dirty="0" smtClean="0">
                <a:solidFill>
                  <a:schemeClr val="accent2"/>
                </a:solidFill>
              </a:rPr>
              <a:t>Володимир ІЛЬЧЕНКО</a:t>
            </a:r>
          </a:p>
          <a:p>
            <a:pPr>
              <a:spcBef>
                <a:spcPct val="0"/>
              </a:spcBef>
            </a:pPr>
            <a:r>
              <a:rPr lang="uk-UA" sz="1700" b="1" dirty="0" smtClean="0">
                <a:solidFill>
                  <a:srgbClr val="131C46"/>
                </a:solidFill>
              </a:rPr>
              <a:t>Секретар робочої групи – </a:t>
            </a:r>
            <a:r>
              <a:rPr lang="uk-UA" sz="1700" b="1" dirty="0" smtClean="0">
                <a:solidFill>
                  <a:schemeClr val="accent6"/>
                </a:solidFill>
              </a:rPr>
              <a:t>Григорій ГНАТІЄНКО</a:t>
            </a:r>
            <a:endParaRPr lang="uk-UA" sz="1700" b="1" dirty="0" smtClean="0">
              <a:solidFill>
                <a:schemeClr val="accent2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219768" y="680893"/>
            <a:ext cx="3854245" cy="1570000"/>
          </a:xfrm>
          <a:prstGeom prst="rect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</p:spPr>
        <p:txBody>
          <a:bodyPr wrap="square" lIns="76535" tIns="38268" rIns="76535" bIns="38268">
            <a:spAutoFit/>
          </a:bodyPr>
          <a:lstStyle/>
          <a:p>
            <a:pPr algn="ctr">
              <a:spcBef>
                <a:spcPct val="0"/>
              </a:spcBef>
            </a:pPr>
            <a:r>
              <a:rPr lang="uk-UA" sz="1700" b="1" dirty="0" smtClean="0">
                <a:solidFill>
                  <a:srgbClr val="7030A0"/>
                </a:solidFill>
              </a:rPr>
              <a:t>Технічні науки </a:t>
            </a:r>
          </a:p>
          <a:p>
            <a:pPr>
              <a:spcBef>
                <a:spcPct val="0"/>
              </a:spcBef>
            </a:pPr>
            <a:r>
              <a:rPr lang="uk-UA" sz="1000" b="1" cap="all" dirty="0" smtClean="0">
                <a:solidFill>
                  <a:srgbClr val="7030A0"/>
                </a:solidFill>
              </a:rPr>
              <a:t>106 </a:t>
            </a:r>
            <a:r>
              <a:rPr lang="uk-UA" sz="1000" b="1" dirty="0" smtClean="0">
                <a:solidFill>
                  <a:srgbClr val="7030A0"/>
                </a:solidFill>
              </a:rPr>
              <a:t>Географія</a:t>
            </a:r>
            <a:r>
              <a:rPr lang="uk-UA" sz="1000" b="1" cap="all" dirty="0" smtClean="0">
                <a:solidFill>
                  <a:srgbClr val="7030A0"/>
                </a:solidFill>
              </a:rPr>
              <a:t> </a:t>
            </a:r>
            <a:r>
              <a:rPr lang="uk-UA" sz="1000" b="1" cap="all" dirty="0">
                <a:solidFill>
                  <a:srgbClr val="7030A0"/>
                </a:solidFill>
              </a:rPr>
              <a:t>(</a:t>
            </a:r>
            <a:r>
              <a:rPr lang="uk-UA" sz="1000" b="1" cap="all" dirty="0" smtClean="0">
                <a:solidFill>
                  <a:srgbClr val="7030A0"/>
                </a:solidFill>
              </a:rPr>
              <a:t>ГФ)  </a:t>
            </a:r>
          </a:p>
          <a:p>
            <a:pPr>
              <a:spcBef>
                <a:spcPct val="0"/>
              </a:spcBef>
            </a:pPr>
            <a:r>
              <a:rPr lang="uk-UA" sz="1000" b="1" cap="all" dirty="0" smtClean="0">
                <a:solidFill>
                  <a:srgbClr val="7030A0"/>
                </a:solidFill>
              </a:rPr>
              <a:t>121 </a:t>
            </a:r>
            <a:r>
              <a:rPr lang="uk-UA" sz="1000" b="1" dirty="0" smtClean="0">
                <a:solidFill>
                  <a:srgbClr val="7030A0"/>
                </a:solidFill>
              </a:rPr>
              <a:t>Інженерія програмного забезпечення</a:t>
            </a:r>
            <a:r>
              <a:rPr lang="uk-UA" sz="1000" b="1" cap="all" dirty="0" smtClean="0">
                <a:solidFill>
                  <a:srgbClr val="7030A0"/>
                </a:solidFill>
              </a:rPr>
              <a:t> </a:t>
            </a:r>
            <a:r>
              <a:rPr lang="uk-UA" sz="1000" b="1" cap="all" dirty="0">
                <a:solidFill>
                  <a:srgbClr val="7030A0"/>
                </a:solidFill>
              </a:rPr>
              <a:t>(КНК, </a:t>
            </a:r>
            <a:r>
              <a:rPr lang="uk-UA" sz="1000" b="1" cap="all" dirty="0" smtClean="0">
                <a:solidFill>
                  <a:srgbClr val="7030A0"/>
                </a:solidFill>
              </a:rPr>
              <a:t>ФІТ) </a:t>
            </a:r>
          </a:p>
          <a:p>
            <a:pPr>
              <a:spcBef>
                <a:spcPct val="0"/>
              </a:spcBef>
            </a:pPr>
            <a:r>
              <a:rPr lang="uk-UA" sz="1000" b="1" cap="all" dirty="0" smtClean="0">
                <a:solidFill>
                  <a:srgbClr val="7030A0"/>
                </a:solidFill>
              </a:rPr>
              <a:t>122 </a:t>
            </a:r>
            <a:r>
              <a:rPr lang="uk-UA" sz="1000" b="1" dirty="0" err="1" smtClean="0">
                <a:solidFill>
                  <a:srgbClr val="7030A0"/>
                </a:solidFill>
              </a:rPr>
              <a:t>Компʼютерні</a:t>
            </a:r>
            <a:r>
              <a:rPr lang="uk-UA" sz="1000" b="1" dirty="0" smtClean="0">
                <a:solidFill>
                  <a:srgbClr val="7030A0"/>
                </a:solidFill>
              </a:rPr>
              <a:t> науки </a:t>
            </a:r>
            <a:r>
              <a:rPr lang="uk-UA" sz="1000" b="1" cap="all" dirty="0" smtClean="0">
                <a:solidFill>
                  <a:srgbClr val="7030A0"/>
                </a:solidFill>
              </a:rPr>
              <a:t>(КНК, ФІТ)  </a:t>
            </a:r>
          </a:p>
          <a:p>
            <a:pPr>
              <a:spcBef>
                <a:spcPct val="0"/>
              </a:spcBef>
            </a:pPr>
            <a:r>
              <a:rPr lang="uk-UA" sz="1000" b="1" cap="all" dirty="0" smtClean="0">
                <a:solidFill>
                  <a:srgbClr val="7030A0"/>
                </a:solidFill>
              </a:rPr>
              <a:t>123 </a:t>
            </a:r>
            <a:r>
              <a:rPr lang="uk-UA" sz="1000" b="1" dirty="0" err="1" smtClean="0">
                <a:solidFill>
                  <a:srgbClr val="7030A0"/>
                </a:solidFill>
              </a:rPr>
              <a:t>Компʼютерна</a:t>
            </a:r>
            <a:r>
              <a:rPr lang="uk-UA" sz="1000" b="1" dirty="0" smtClean="0">
                <a:solidFill>
                  <a:srgbClr val="7030A0"/>
                </a:solidFill>
              </a:rPr>
              <a:t> інженерія</a:t>
            </a:r>
            <a:r>
              <a:rPr lang="uk-UA" sz="1000" b="1" cap="all" dirty="0" smtClean="0">
                <a:solidFill>
                  <a:srgbClr val="7030A0"/>
                </a:solidFill>
              </a:rPr>
              <a:t> (ФРЕКС) </a:t>
            </a:r>
          </a:p>
          <a:p>
            <a:pPr>
              <a:spcBef>
                <a:spcPct val="0"/>
              </a:spcBef>
            </a:pPr>
            <a:r>
              <a:rPr lang="uk-UA" sz="1000" b="1" cap="all" dirty="0" smtClean="0">
                <a:solidFill>
                  <a:srgbClr val="7030A0"/>
                </a:solidFill>
              </a:rPr>
              <a:t>125 </a:t>
            </a:r>
            <a:r>
              <a:rPr lang="uk-UA" sz="1000" b="1" dirty="0" err="1" smtClean="0">
                <a:solidFill>
                  <a:srgbClr val="7030A0"/>
                </a:solidFill>
              </a:rPr>
              <a:t>Кібербезпека</a:t>
            </a:r>
            <a:r>
              <a:rPr lang="uk-UA" sz="1000" b="1" cap="all" dirty="0" smtClean="0">
                <a:solidFill>
                  <a:srgbClr val="7030A0"/>
                </a:solidFill>
              </a:rPr>
              <a:t> </a:t>
            </a:r>
            <a:r>
              <a:rPr lang="uk-UA" sz="1000" b="1" cap="all" dirty="0">
                <a:solidFill>
                  <a:srgbClr val="7030A0"/>
                </a:solidFill>
              </a:rPr>
              <a:t>(</a:t>
            </a:r>
            <a:r>
              <a:rPr lang="uk-UA" sz="1000" b="1" cap="all" dirty="0" smtClean="0">
                <a:solidFill>
                  <a:srgbClr val="7030A0"/>
                </a:solidFill>
              </a:rPr>
              <a:t>ФІТ)  </a:t>
            </a:r>
          </a:p>
          <a:p>
            <a:pPr>
              <a:spcBef>
                <a:spcPct val="0"/>
              </a:spcBef>
            </a:pPr>
            <a:r>
              <a:rPr lang="uk-UA" sz="1000" b="1" cap="all" dirty="0" smtClean="0">
                <a:solidFill>
                  <a:srgbClr val="7030A0"/>
                </a:solidFill>
              </a:rPr>
              <a:t>126 </a:t>
            </a:r>
            <a:r>
              <a:rPr lang="uk-UA" sz="1000" b="1" dirty="0" smtClean="0">
                <a:solidFill>
                  <a:srgbClr val="7030A0"/>
                </a:solidFill>
              </a:rPr>
              <a:t>Інформаційні системи та технології </a:t>
            </a:r>
            <a:r>
              <a:rPr lang="uk-UA" sz="1000" b="1" cap="all" dirty="0" smtClean="0">
                <a:solidFill>
                  <a:srgbClr val="7030A0"/>
                </a:solidFill>
              </a:rPr>
              <a:t>(</a:t>
            </a:r>
            <a:r>
              <a:rPr lang="uk-UA" sz="1000" b="1" cap="all" dirty="0">
                <a:solidFill>
                  <a:srgbClr val="7030A0"/>
                </a:solidFill>
              </a:rPr>
              <a:t>ФІТ</a:t>
            </a:r>
            <a:r>
              <a:rPr lang="uk-UA" sz="1000" b="1" cap="all" dirty="0" smtClean="0">
                <a:solidFill>
                  <a:srgbClr val="7030A0"/>
                </a:solidFill>
              </a:rPr>
              <a:t>)</a:t>
            </a:r>
          </a:p>
          <a:p>
            <a:pPr>
              <a:spcBef>
                <a:spcPct val="0"/>
              </a:spcBef>
            </a:pPr>
            <a:r>
              <a:rPr lang="ru-RU" sz="1000" b="1" cap="all" dirty="0">
                <a:solidFill>
                  <a:srgbClr val="7030A0"/>
                </a:solidFill>
              </a:rPr>
              <a:t>152 </a:t>
            </a:r>
            <a:r>
              <a:rPr lang="ru-RU" sz="1000" b="1" dirty="0" err="1" smtClean="0">
                <a:solidFill>
                  <a:srgbClr val="7030A0"/>
                </a:solidFill>
              </a:rPr>
              <a:t>Метрологія</a:t>
            </a:r>
            <a:r>
              <a:rPr lang="ru-RU" sz="1000" b="1" dirty="0" smtClean="0">
                <a:solidFill>
                  <a:srgbClr val="7030A0"/>
                </a:solidFill>
              </a:rPr>
              <a:t> та </a:t>
            </a:r>
            <a:r>
              <a:rPr lang="ru-RU" sz="1000" b="1" dirty="0" err="1" smtClean="0">
                <a:solidFill>
                  <a:srgbClr val="7030A0"/>
                </a:solidFill>
              </a:rPr>
              <a:t>інформаційно-вимірювальна</a:t>
            </a:r>
            <a:r>
              <a:rPr lang="ru-RU" sz="1000" b="1" dirty="0" smtClean="0">
                <a:solidFill>
                  <a:srgbClr val="7030A0"/>
                </a:solidFill>
              </a:rPr>
              <a:t> </a:t>
            </a:r>
            <a:r>
              <a:rPr lang="ru-RU" sz="1000" b="1" dirty="0" err="1" smtClean="0">
                <a:solidFill>
                  <a:srgbClr val="7030A0"/>
                </a:solidFill>
              </a:rPr>
              <a:t>техніка</a:t>
            </a:r>
            <a:r>
              <a:rPr lang="ru-RU" sz="1000" b="1" dirty="0" smtClean="0">
                <a:solidFill>
                  <a:srgbClr val="7030A0"/>
                </a:solidFill>
              </a:rPr>
              <a:t> </a:t>
            </a:r>
            <a:r>
              <a:rPr lang="ru-RU" sz="1000" b="1" cap="all" dirty="0" smtClean="0">
                <a:solidFill>
                  <a:srgbClr val="7030A0"/>
                </a:solidFill>
              </a:rPr>
              <a:t>(</a:t>
            </a:r>
            <a:r>
              <a:rPr lang="ru-RU" sz="1000" b="1" cap="all" dirty="0" err="1">
                <a:solidFill>
                  <a:srgbClr val="7030A0"/>
                </a:solidFill>
              </a:rPr>
              <a:t>Фіз.Ф</a:t>
            </a:r>
            <a:r>
              <a:rPr lang="ru-RU" sz="1000" b="1" cap="all" dirty="0" smtClean="0">
                <a:solidFill>
                  <a:srgbClr val="7030A0"/>
                </a:solidFill>
              </a:rPr>
              <a:t>.)</a:t>
            </a:r>
          </a:p>
          <a:p>
            <a:pPr>
              <a:spcBef>
                <a:spcPct val="0"/>
              </a:spcBef>
            </a:pPr>
            <a:r>
              <a:rPr lang="ru-RU" sz="1000" b="1" cap="all" dirty="0" smtClean="0">
                <a:solidFill>
                  <a:srgbClr val="7030A0"/>
                </a:solidFill>
              </a:rPr>
              <a:t>172 </a:t>
            </a:r>
            <a:r>
              <a:rPr lang="ru-RU" sz="1000" b="1" dirty="0" err="1" smtClean="0">
                <a:solidFill>
                  <a:srgbClr val="7030A0"/>
                </a:solidFill>
              </a:rPr>
              <a:t>Телекомунікації</a:t>
            </a:r>
            <a:r>
              <a:rPr lang="ru-RU" sz="1000" b="1" dirty="0" smtClean="0">
                <a:solidFill>
                  <a:srgbClr val="7030A0"/>
                </a:solidFill>
              </a:rPr>
              <a:t> та </a:t>
            </a:r>
            <a:r>
              <a:rPr lang="ru-RU" sz="1000" b="1" dirty="0" err="1" smtClean="0">
                <a:solidFill>
                  <a:srgbClr val="7030A0"/>
                </a:solidFill>
              </a:rPr>
              <a:t>Радіотехніка</a:t>
            </a:r>
            <a:r>
              <a:rPr lang="ru-RU" sz="1000" b="1" dirty="0" smtClean="0">
                <a:solidFill>
                  <a:srgbClr val="7030A0"/>
                </a:solidFill>
              </a:rPr>
              <a:t> </a:t>
            </a:r>
            <a:r>
              <a:rPr lang="ru-RU" sz="1000" b="1" cap="all" dirty="0" smtClean="0">
                <a:solidFill>
                  <a:srgbClr val="7030A0"/>
                </a:solidFill>
              </a:rPr>
              <a:t>(ФРЕКС</a:t>
            </a:r>
            <a:r>
              <a:rPr lang="ru-RU" sz="1000" b="1" cap="all" dirty="0">
                <a:solidFill>
                  <a:srgbClr val="7030A0"/>
                </a:solidFill>
              </a:rPr>
              <a:t>)</a:t>
            </a:r>
            <a:endParaRPr lang="uk-UA" sz="1000" b="1" cap="all" dirty="0">
              <a:solidFill>
                <a:srgbClr val="7030A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57212" y="1920776"/>
            <a:ext cx="7574065" cy="4509266"/>
          </a:xfrm>
          <a:prstGeom prst="rect">
            <a:avLst/>
          </a:prstGeom>
          <a:noFill/>
        </p:spPr>
        <p:txBody>
          <a:bodyPr wrap="square" lIns="76535" tIns="38268" rIns="76535" bIns="38268" rtlCol="0">
            <a:spAutoFit/>
          </a:bodyPr>
          <a:lstStyle/>
          <a:p>
            <a:r>
              <a:rPr lang="uk-UA" b="1" dirty="0" smtClean="0">
                <a:solidFill>
                  <a:srgbClr val="131C46"/>
                </a:solidFill>
              </a:rPr>
              <a:t>Основні досягнення </a:t>
            </a:r>
            <a:r>
              <a:rPr lang="ru-RU" b="1" dirty="0">
                <a:solidFill>
                  <a:srgbClr val="131C46"/>
                </a:solidFill>
              </a:rPr>
              <a:t>в рамках </a:t>
            </a:r>
            <a:r>
              <a:rPr lang="ru-RU" b="1" dirty="0" err="1">
                <a:solidFill>
                  <a:srgbClr val="131C46"/>
                </a:solidFill>
              </a:rPr>
              <a:t>розвитку</a:t>
            </a:r>
            <a:r>
              <a:rPr lang="ru-RU" b="1" dirty="0">
                <a:solidFill>
                  <a:srgbClr val="131C46"/>
                </a:solidFill>
              </a:rPr>
              <a:t> </a:t>
            </a:r>
            <a:r>
              <a:rPr lang="ru-RU" b="1" dirty="0" err="1">
                <a:solidFill>
                  <a:srgbClr val="131C46"/>
                </a:solidFill>
              </a:rPr>
              <a:t>наукового</a:t>
            </a:r>
            <a:r>
              <a:rPr lang="ru-RU" b="1" dirty="0">
                <a:solidFill>
                  <a:srgbClr val="131C46"/>
                </a:solidFill>
              </a:rPr>
              <a:t> </a:t>
            </a:r>
            <a:r>
              <a:rPr lang="ru-RU" b="1" dirty="0" err="1" smtClean="0">
                <a:solidFill>
                  <a:srgbClr val="131C46"/>
                </a:solidFill>
              </a:rPr>
              <a:t>напряму</a:t>
            </a:r>
            <a:r>
              <a:rPr lang="ru-RU" b="1" dirty="0" smtClean="0">
                <a:solidFill>
                  <a:srgbClr val="131C46"/>
                </a:solidFill>
              </a:rPr>
              <a:t> в 2021 </a:t>
            </a:r>
            <a:r>
              <a:rPr lang="ru-RU" b="1" dirty="0" err="1" smtClean="0">
                <a:solidFill>
                  <a:srgbClr val="131C46"/>
                </a:solidFill>
              </a:rPr>
              <a:t>році</a:t>
            </a:r>
            <a:r>
              <a:rPr lang="ru-RU" b="1" dirty="0" smtClean="0">
                <a:solidFill>
                  <a:srgbClr val="131C46"/>
                </a:solidFill>
              </a:rPr>
              <a:t>:</a:t>
            </a:r>
            <a:endParaRPr lang="uk-UA" b="1" dirty="0" smtClean="0">
              <a:solidFill>
                <a:srgbClr val="131C46"/>
              </a:solidFill>
            </a:endParaRPr>
          </a:p>
          <a:p>
            <a:pPr marL="287007" indent="-287007">
              <a:buAutoNum type="arabicPeriod"/>
            </a:pPr>
            <a:r>
              <a:rPr lang="uk-UA" dirty="0" smtClean="0">
                <a:solidFill>
                  <a:srgbClr val="131C46"/>
                </a:solidFill>
              </a:rPr>
              <a:t>Розвиток </a:t>
            </a:r>
            <a:r>
              <a:rPr lang="uk-UA" dirty="0">
                <a:solidFill>
                  <a:srgbClr val="131C46"/>
                </a:solidFill>
              </a:rPr>
              <a:t>та оновлення наукової </a:t>
            </a:r>
            <a:r>
              <a:rPr lang="uk-UA" dirty="0" smtClean="0">
                <a:solidFill>
                  <a:srgbClr val="131C46"/>
                </a:solidFill>
              </a:rPr>
              <a:t>школи</a:t>
            </a:r>
          </a:p>
          <a:p>
            <a:pPr marL="287007" indent="-287007">
              <a:buAutoNum type="arabicPeriod"/>
            </a:pPr>
            <a:r>
              <a:rPr lang="ru-RU" dirty="0" err="1" smtClean="0">
                <a:solidFill>
                  <a:srgbClr val="131C46"/>
                </a:solidFill>
              </a:rPr>
              <a:t>Дослідницька</a:t>
            </a:r>
            <a:r>
              <a:rPr lang="ru-RU" dirty="0" smtClean="0">
                <a:solidFill>
                  <a:srgbClr val="131C46"/>
                </a:solidFill>
              </a:rPr>
              <a:t> </a:t>
            </a:r>
            <a:r>
              <a:rPr lang="ru-RU" dirty="0" err="1">
                <a:solidFill>
                  <a:srgbClr val="131C46"/>
                </a:solidFill>
              </a:rPr>
              <a:t>діяльність</a:t>
            </a:r>
            <a:r>
              <a:rPr lang="ru-RU" dirty="0">
                <a:solidFill>
                  <a:srgbClr val="131C46"/>
                </a:solidFill>
              </a:rPr>
              <a:t> </a:t>
            </a:r>
            <a:r>
              <a:rPr lang="ru-RU" dirty="0" err="1">
                <a:solidFill>
                  <a:srgbClr val="131C46"/>
                </a:solidFill>
              </a:rPr>
              <a:t>молодих</a:t>
            </a:r>
            <a:r>
              <a:rPr lang="ru-RU" dirty="0">
                <a:solidFill>
                  <a:srgbClr val="131C46"/>
                </a:solidFill>
              </a:rPr>
              <a:t> </a:t>
            </a:r>
            <a:r>
              <a:rPr lang="ru-RU" dirty="0" err="1" smtClean="0">
                <a:solidFill>
                  <a:srgbClr val="131C46"/>
                </a:solidFill>
              </a:rPr>
              <a:t>учених</a:t>
            </a:r>
            <a:endParaRPr lang="ru-RU" dirty="0" smtClean="0">
              <a:solidFill>
                <a:srgbClr val="131C46"/>
              </a:solidFill>
            </a:endParaRPr>
          </a:p>
          <a:p>
            <a:pPr marL="287007" indent="-287007">
              <a:buAutoNum type="arabicPeriod"/>
            </a:pPr>
            <a:r>
              <a:rPr lang="ru-RU" dirty="0" err="1" smtClean="0">
                <a:solidFill>
                  <a:srgbClr val="131C46"/>
                </a:solidFill>
              </a:rPr>
              <a:t>Підготовка</a:t>
            </a:r>
            <a:r>
              <a:rPr lang="ru-RU" dirty="0" smtClean="0">
                <a:solidFill>
                  <a:srgbClr val="131C46"/>
                </a:solidFill>
              </a:rPr>
              <a:t> </a:t>
            </a:r>
            <a:r>
              <a:rPr lang="ru-RU" dirty="0" err="1">
                <a:solidFill>
                  <a:srgbClr val="131C46"/>
                </a:solidFill>
              </a:rPr>
              <a:t>наукових</a:t>
            </a:r>
            <a:r>
              <a:rPr lang="ru-RU" dirty="0">
                <a:solidFill>
                  <a:srgbClr val="131C46"/>
                </a:solidFill>
              </a:rPr>
              <a:t> </a:t>
            </a:r>
            <a:r>
              <a:rPr lang="ru-RU" dirty="0" err="1" smtClean="0">
                <a:solidFill>
                  <a:srgbClr val="131C46"/>
                </a:solidFill>
              </a:rPr>
              <a:t>кадрів</a:t>
            </a:r>
            <a:endParaRPr lang="ru-RU" dirty="0" smtClean="0">
              <a:solidFill>
                <a:srgbClr val="131C46"/>
              </a:solidFill>
            </a:endParaRPr>
          </a:p>
          <a:p>
            <a:pPr marL="287007" indent="-287007">
              <a:buAutoNum type="arabicPeriod"/>
            </a:pPr>
            <a:r>
              <a:rPr lang="ru-RU" dirty="0" err="1" smtClean="0">
                <a:solidFill>
                  <a:srgbClr val="131C46"/>
                </a:solidFill>
              </a:rPr>
              <a:t>Дослідницька</a:t>
            </a:r>
            <a:r>
              <a:rPr lang="ru-RU" dirty="0" smtClean="0">
                <a:solidFill>
                  <a:srgbClr val="131C46"/>
                </a:solidFill>
              </a:rPr>
              <a:t> </a:t>
            </a:r>
            <a:r>
              <a:rPr lang="ru-RU" dirty="0" err="1" smtClean="0">
                <a:solidFill>
                  <a:srgbClr val="131C46"/>
                </a:solidFill>
              </a:rPr>
              <a:t>інфраструктура</a:t>
            </a:r>
            <a:endParaRPr lang="ru-RU" dirty="0" smtClean="0">
              <a:solidFill>
                <a:srgbClr val="131C46"/>
              </a:solidFill>
            </a:endParaRPr>
          </a:p>
          <a:p>
            <a:pPr marL="287007" indent="-287007">
              <a:buAutoNum type="arabicPeriod"/>
            </a:pPr>
            <a:r>
              <a:rPr lang="ru-RU" dirty="0" err="1" smtClean="0">
                <a:solidFill>
                  <a:srgbClr val="131C46"/>
                </a:solidFill>
              </a:rPr>
              <a:t>Інноваційна</a:t>
            </a:r>
            <a:r>
              <a:rPr lang="ru-RU" dirty="0" smtClean="0">
                <a:solidFill>
                  <a:srgbClr val="131C46"/>
                </a:solidFill>
              </a:rPr>
              <a:t> </a:t>
            </a:r>
            <a:r>
              <a:rPr lang="ru-RU" dirty="0">
                <a:solidFill>
                  <a:srgbClr val="131C46"/>
                </a:solidFill>
              </a:rPr>
              <a:t>та </a:t>
            </a:r>
            <a:r>
              <a:rPr lang="ru-RU" dirty="0" err="1">
                <a:solidFill>
                  <a:srgbClr val="131C46"/>
                </a:solidFill>
              </a:rPr>
              <a:t>виробнича</a:t>
            </a:r>
            <a:r>
              <a:rPr lang="ru-RU" dirty="0">
                <a:solidFill>
                  <a:srgbClr val="131C46"/>
                </a:solidFill>
              </a:rPr>
              <a:t> </a:t>
            </a:r>
            <a:r>
              <a:rPr lang="ru-RU" dirty="0" err="1" smtClean="0">
                <a:solidFill>
                  <a:srgbClr val="131C46"/>
                </a:solidFill>
              </a:rPr>
              <a:t>інфраструктури</a:t>
            </a:r>
            <a:endParaRPr lang="ru-RU" dirty="0" smtClean="0">
              <a:solidFill>
                <a:srgbClr val="131C46"/>
              </a:solidFill>
            </a:endParaRPr>
          </a:p>
          <a:p>
            <a:pPr marL="287007" indent="-287007">
              <a:buAutoNum type="arabicPeriod"/>
            </a:pPr>
            <a:r>
              <a:rPr lang="ru-RU" dirty="0" err="1" smtClean="0">
                <a:solidFill>
                  <a:srgbClr val="131C46"/>
                </a:solidFill>
              </a:rPr>
              <a:t>Академічна</a:t>
            </a:r>
            <a:r>
              <a:rPr lang="ru-RU" dirty="0" smtClean="0">
                <a:solidFill>
                  <a:srgbClr val="131C46"/>
                </a:solidFill>
              </a:rPr>
              <a:t> </a:t>
            </a:r>
            <a:r>
              <a:rPr lang="ru-RU" dirty="0" err="1" smtClean="0">
                <a:solidFill>
                  <a:srgbClr val="131C46"/>
                </a:solidFill>
              </a:rPr>
              <a:t>доброчесність</a:t>
            </a:r>
            <a:endParaRPr lang="ru-RU" dirty="0" smtClean="0">
              <a:solidFill>
                <a:srgbClr val="131C46"/>
              </a:solidFill>
            </a:endParaRPr>
          </a:p>
          <a:p>
            <a:pPr marL="287007" indent="-287007">
              <a:buAutoNum type="arabicPeriod"/>
            </a:pPr>
            <a:r>
              <a:rPr lang="ru-RU" dirty="0" err="1" smtClean="0">
                <a:solidFill>
                  <a:srgbClr val="131C46"/>
                </a:solidFill>
              </a:rPr>
              <a:t>Популяризація</a:t>
            </a:r>
            <a:r>
              <a:rPr lang="ru-RU" dirty="0" smtClean="0">
                <a:solidFill>
                  <a:srgbClr val="131C46"/>
                </a:solidFill>
              </a:rPr>
              <a:t> </a:t>
            </a:r>
            <a:r>
              <a:rPr lang="ru-RU" dirty="0" err="1">
                <a:solidFill>
                  <a:srgbClr val="131C46"/>
                </a:solidFill>
              </a:rPr>
              <a:t>наукового</a:t>
            </a:r>
            <a:r>
              <a:rPr lang="ru-RU" dirty="0">
                <a:solidFill>
                  <a:srgbClr val="131C46"/>
                </a:solidFill>
              </a:rPr>
              <a:t> </a:t>
            </a:r>
            <a:r>
              <a:rPr lang="ru-RU" dirty="0" err="1">
                <a:solidFill>
                  <a:srgbClr val="131C46"/>
                </a:solidFill>
              </a:rPr>
              <a:t>напряму</a:t>
            </a:r>
            <a:r>
              <a:rPr lang="ru-RU" dirty="0">
                <a:solidFill>
                  <a:srgbClr val="131C46"/>
                </a:solidFill>
              </a:rPr>
              <a:t> та </a:t>
            </a:r>
            <a:r>
              <a:rPr lang="ru-RU" dirty="0" err="1">
                <a:solidFill>
                  <a:srgbClr val="131C46"/>
                </a:solidFill>
              </a:rPr>
              <a:t>науково-технічні</a:t>
            </a:r>
            <a:r>
              <a:rPr lang="ru-RU" dirty="0">
                <a:solidFill>
                  <a:srgbClr val="131C46"/>
                </a:solidFill>
              </a:rPr>
              <a:t> </a:t>
            </a:r>
            <a:r>
              <a:rPr lang="ru-RU" dirty="0" smtClean="0">
                <a:solidFill>
                  <a:srgbClr val="131C46"/>
                </a:solidFill>
              </a:rPr>
              <a:t>заходи</a:t>
            </a:r>
          </a:p>
          <a:p>
            <a:pPr marL="287007" indent="-287007">
              <a:buAutoNum type="arabicPeriod"/>
            </a:pPr>
            <a:r>
              <a:rPr lang="ru-RU" dirty="0" err="1" smtClean="0">
                <a:solidFill>
                  <a:srgbClr val="131C46"/>
                </a:solidFill>
              </a:rPr>
              <a:t>Публікаційна</a:t>
            </a:r>
            <a:r>
              <a:rPr lang="ru-RU" dirty="0" smtClean="0">
                <a:solidFill>
                  <a:srgbClr val="131C46"/>
                </a:solidFill>
              </a:rPr>
              <a:t> </a:t>
            </a:r>
            <a:r>
              <a:rPr lang="ru-RU" dirty="0" err="1" smtClean="0">
                <a:solidFill>
                  <a:srgbClr val="131C46"/>
                </a:solidFill>
              </a:rPr>
              <a:t>активність</a:t>
            </a:r>
            <a:endParaRPr lang="ru-RU" dirty="0" smtClean="0">
              <a:solidFill>
                <a:srgbClr val="131C46"/>
              </a:solidFill>
            </a:endParaRPr>
          </a:p>
          <a:p>
            <a:pPr marL="287007" indent="-287007">
              <a:buAutoNum type="arabicPeriod"/>
            </a:pPr>
            <a:r>
              <a:rPr lang="ru-RU" dirty="0" err="1" smtClean="0">
                <a:solidFill>
                  <a:srgbClr val="131C46"/>
                </a:solidFill>
              </a:rPr>
              <a:t>Наукові</a:t>
            </a:r>
            <a:r>
              <a:rPr lang="ru-RU" dirty="0" smtClean="0">
                <a:solidFill>
                  <a:srgbClr val="131C46"/>
                </a:solidFill>
              </a:rPr>
              <a:t> </a:t>
            </a:r>
            <a:r>
              <a:rPr lang="ru-RU" dirty="0" err="1" smtClean="0">
                <a:solidFill>
                  <a:srgbClr val="131C46"/>
                </a:solidFill>
              </a:rPr>
              <a:t>видання</a:t>
            </a:r>
            <a:endParaRPr lang="ru-RU" dirty="0" smtClean="0">
              <a:solidFill>
                <a:srgbClr val="131C46"/>
              </a:solidFill>
            </a:endParaRPr>
          </a:p>
          <a:p>
            <a:pPr marL="287007" indent="-287007">
              <a:buAutoNum type="arabicPeriod"/>
            </a:pPr>
            <a:r>
              <a:rPr lang="ru-RU" dirty="0" err="1" smtClean="0">
                <a:solidFill>
                  <a:srgbClr val="131C46"/>
                </a:solidFill>
              </a:rPr>
              <a:t>Співпраця</a:t>
            </a:r>
            <a:r>
              <a:rPr lang="ru-RU" dirty="0" smtClean="0">
                <a:solidFill>
                  <a:srgbClr val="131C46"/>
                </a:solidFill>
              </a:rPr>
              <a:t> </a:t>
            </a:r>
            <a:r>
              <a:rPr lang="ru-RU" dirty="0">
                <a:solidFill>
                  <a:srgbClr val="131C46"/>
                </a:solidFill>
              </a:rPr>
              <a:t>з </a:t>
            </a:r>
            <a:r>
              <a:rPr lang="ru-RU" dirty="0" err="1">
                <a:solidFill>
                  <a:srgbClr val="131C46"/>
                </a:solidFill>
              </a:rPr>
              <a:t>бізнесом</a:t>
            </a:r>
            <a:r>
              <a:rPr lang="ru-RU" dirty="0">
                <a:solidFill>
                  <a:srgbClr val="131C46"/>
                </a:solidFill>
              </a:rPr>
              <a:t> та </a:t>
            </a:r>
            <a:r>
              <a:rPr lang="ru-RU" dirty="0" err="1" smtClean="0">
                <a:solidFill>
                  <a:srgbClr val="131C46"/>
                </a:solidFill>
              </a:rPr>
              <a:t>промисловістю</a:t>
            </a:r>
            <a:endParaRPr lang="ru-RU" dirty="0" smtClean="0">
              <a:solidFill>
                <a:srgbClr val="131C46"/>
              </a:solidFill>
            </a:endParaRPr>
          </a:p>
          <a:p>
            <a:pPr marL="287007" indent="-287007">
              <a:buAutoNum type="arabicPeriod"/>
            </a:pPr>
            <a:r>
              <a:rPr lang="ru-RU" dirty="0" err="1" smtClean="0">
                <a:solidFill>
                  <a:srgbClr val="131C46"/>
                </a:solidFill>
              </a:rPr>
              <a:t>Співпраця</a:t>
            </a:r>
            <a:r>
              <a:rPr lang="ru-RU" dirty="0" smtClean="0">
                <a:solidFill>
                  <a:srgbClr val="131C46"/>
                </a:solidFill>
              </a:rPr>
              <a:t> </a:t>
            </a:r>
            <a:r>
              <a:rPr lang="ru-RU" dirty="0">
                <a:solidFill>
                  <a:srgbClr val="131C46"/>
                </a:solidFill>
              </a:rPr>
              <a:t>з </a:t>
            </a:r>
            <a:r>
              <a:rPr lang="ru-RU" dirty="0" err="1">
                <a:solidFill>
                  <a:srgbClr val="131C46"/>
                </a:solidFill>
              </a:rPr>
              <a:t>міжнародними</a:t>
            </a:r>
            <a:r>
              <a:rPr lang="ru-RU" dirty="0">
                <a:solidFill>
                  <a:srgbClr val="131C46"/>
                </a:solidFill>
              </a:rPr>
              <a:t> закладами та </a:t>
            </a:r>
            <a:r>
              <a:rPr lang="ru-RU" dirty="0" err="1">
                <a:solidFill>
                  <a:srgbClr val="131C46"/>
                </a:solidFill>
              </a:rPr>
              <a:t>організаціями</a:t>
            </a:r>
            <a:r>
              <a:rPr lang="ru-RU" dirty="0">
                <a:solidFill>
                  <a:srgbClr val="131C46"/>
                </a:solidFill>
              </a:rPr>
              <a:t>, </a:t>
            </a:r>
            <a:r>
              <a:rPr lang="ru-RU" dirty="0" err="1">
                <a:solidFill>
                  <a:srgbClr val="131C46"/>
                </a:solidFill>
              </a:rPr>
              <a:t>іноземними</a:t>
            </a:r>
            <a:r>
              <a:rPr lang="ru-RU" dirty="0">
                <a:solidFill>
                  <a:srgbClr val="131C46"/>
                </a:solidFill>
              </a:rPr>
              <a:t> </a:t>
            </a:r>
            <a:r>
              <a:rPr lang="ru-RU" dirty="0" err="1">
                <a:solidFill>
                  <a:srgbClr val="131C46"/>
                </a:solidFill>
              </a:rPr>
              <a:t>фірмами</a:t>
            </a:r>
            <a:r>
              <a:rPr lang="ru-RU" dirty="0">
                <a:solidFill>
                  <a:srgbClr val="131C46"/>
                </a:solidFill>
              </a:rPr>
              <a:t> та </a:t>
            </a:r>
            <a:r>
              <a:rPr lang="ru-RU" dirty="0" err="1" smtClean="0">
                <a:solidFill>
                  <a:srgbClr val="131C46"/>
                </a:solidFill>
              </a:rPr>
              <a:t>виробниками</a:t>
            </a:r>
            <a:endParaRPr lang="ru-RU" dirty="0" smtClean="0">
              <a:solidFill>
                <a:srgbClr val="131C46"/>
              </a:solidFill>
            </a:endParaRPr>
          </a:p>
          <a:p>
            <a:pPr marL="287007" indent="-287007">
              <a:buAutoNum type="arabicPeriod"/>
            </a:pPr>
            <a:endParaRPr lang="uk-UA" dirty="0" smtClean="0">
              <a:solidFill>
                <a:srgbClr val="131C46"/>
              </a:solidFill>
            </a:endParaRPr>
          </a:p>
          <a:p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83355152"/>
      </p:ext>
    </p:extLst>
  </p:cSld>
  <p:clrMapOvr>
    <a:masterClrMapping/>
  </p:clrMapOvr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232</TotalTime>
  <Words>370</Words>
  <Application>Microsoft Office PowerPoint</Application>
  <PresentationFormat>Широкоэкранный</PresentationFormat>
  <Paragraphs>76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1_Тема Office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ROOM235-1</dc:creator>
  <cp:lastModifiedBy>Валя</cp:lastModifiedBy>
  <cp:revision>28</cp:revision>
  <dcterms:created xsi:type="dcterms:W3CDTF">2023-02-21T09:57:02Z</dcterms:created>
  <dcterms:modified xsi:type="dcterms:W3CDTF">2024-11-20T20:28:56Z</dcterms:modified>
</cp:coreProperties>
</file>